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 id="2147483658" r:id="rId2"/>
    <p:sldMasterId id="2147483660" r:id="rId3"/>
  </p:sldMasterIdLst>
  <p:notesMasterIdLst>
    <p:notesMasterId r:id="rId34"/>
  </p:notesMasterIdLst>
  <p:sldIdLst>
    <p:sldId id="257" r:id="rId4"/>
    <p:sldId id="259" r:id="rId5"/>
    <p:sldId id="260" r:id="rId6"/>
    <p:sldId id="280" r:id="rId7"/>
    <p:sldId id="258" r:id="rId8"/>
    <p:sldId id="263" r:id="rId9"/>
    <p:sldId id="261" r:id="rId10"/>
    <p:sldId id="282" r:id="rId11"/>
    <p:sldId id="265" r:id="rId12"/>
    <p:sldId id="262" r:id="rId13"/>
    <p:sldId id="283" r:id="rId14"/>
    <p:sldId id="267" r:id="rId15"/>
    <p:sldId id="284" r:id="rId16"/>
    <p:sldId id="278" r:id="rId17"/>
    <p:sldId id="268" r:id="rId18"/>
    <p:sldId id="269" r:id="rId19"/>
    <p:sldId id="285" r:id="rId20"/>
    <p:sldId id="270" r:id="rId21"/>
    <p:sldId id="286" r:id="rId22"/>
    <p:sldId id="279" r:id="rId23"/>
    <p:sldId id="287" r:id="rId24"/>
    <p:sldId id="272" r:id="rId25"/>
    <p:sldId id="271" r:id="rId26"/>
    <p:sldId id="288" r:id="rId27"/>
    <p:sldId id="289" r:id="rId28"/>
    <p:sldId id="273" r:id="rId29"/>
    <p:sldId id="274" r:id="rId30"/>
    <p:sldId id="277" r:id="rId31"/>
    <p:sldId id="290" r:id="rId32"/>
    <p:sldId id="29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Lawrence" initials="CL" lastIdx="4" clrIdx="0">
    <p:extLst>
      <p:ext uri="{19B8F6BF-5375-455C-9EA6-DF929625EA0E}">
        <p15:presenceInfo xmlns:p15="http://schemas.microsoft.com/office/powerpoint/2012/main" userId="S::lawrencec7@nku.edu::16f9b042-3792-447a-87f5-175a706bbb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94"/>
    <p:restoredTop sz="94453"/>
  </p:normalViewPr>
  <p:slideViewPr>
    <p:cSldViewPr snapToGrid="0" snapToObjects="1">
      <p:cViewPr varScale="1">
        <p:scale>
          <a:sx n="72" d="100"/>
          <a:sy n="72" d="100"/>
        </p:scale>
        <p:origin x="208" y="8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9F85E5-A77E-2A4C-A443-12707DF44929}" type="datetimeFigureOut">
              <a:rPr lang="en-US" smtClean="0"/>
              <a:t>2/16/22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6FE44C-00CA-9D45-895D-2AADF40ABBF9}" type="slidenum">
              <a:rPr lang="en-US" smtClean="0"/>
              <a:t>‹#›</a:t>
            </a:fld>
            <a:endParaRPr lang="en-US"/>
          </a:p>
        </p:txBody>
      </p:sp>
    </p:spTree>
    <p:extLst>
      <p:ext uri="{BB962C8B-B14F-4D97-AF65-F5344CB8AC3E}">
        <p14:creationId xmlns:p14="http://schemas.microsoft.com/office/powerpoint/2010/main" val="304482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a:t>
            </a:r>
            <a:r>
              <a:rPr lang="en-US" dirty="0" err="1"/>
              <a:t>prac</a:t>
            </a:r>
            <a:r>
              <a:rPr lang="en-US" dirty="0"/>
              <a:t>. Students receive a combination of supervision from university and site supervisors. </a:t>
            </a:r>
          </a:p>
        </p:txBody>
      </p:sp>
      <p:sp>
        <p:nvSpPr>
          <p:cNvPr id="4" name="Slide Number Placeholder 3"/>
          <p:cNvSpPr>
            <a:spLocks noGrp="1"/>
          </p:cNvSpPr>
          <p:nvPr>
            <p:ph type="sldNum" sz="quarter" idx="5"/>
          </p:nvPr>
        </p:nvSpPr>
        <p:spPr/>
        <p:txBody>
          <a:bodyPr/>
          <a:lstStyle/>
          <a:p>
            <a:fld id="{786FE44C-00CA-9D45-895D-2AADF40ABBF9}" type="slidenum">
              <a:rPr lang="en-US" smtClean="0"/>
              <a:t>5</a:t>
            </a:fld>
            <a:endParaRPr lang="en-US"/>
          </a:p>
        </p:txBody>
      </p:sp>
    </p:spTree>
    <p:extLst>
      <p:ext uri="{BB962C8B-B14F-4D97-AF65-F5344CB8AC3E}">
        <p14:creationId xmlns:p14="http://schemas.microsoft.com/office/powerpoint/2010/main" val="157834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Serving our students is a collaborative effort – provide support/ consult/ discuss student progress</a:t>
            </a:r>
          </a:p>
        </p:txBody>
      </p:sp>
      <p:sp>
        <p:nvSpPr>
          <p:cNvPr id="4" name="Slide Number Placeholder 3"/>
          <p:cNvSpPr>
            <a:spLocks noGrp="1"/>
          </p:cNvSpPr>
          <p:nvPr>
            <p:ph type="sldNum" sz="quarter" idx="5"/>
          </p:nvPr>
        </p:nvSpPr>
        <p:spPr/>
        <p:txBody>
          <a:bodyPr/>
          <a:lstStyle/>
          <a:p>
            <a:fld id="{786FE44C-00CA-9D45-895D-2AADF40ABBF9}" type="slidenum">
              <a:rPr lang="en-US" smtClean="0"/>
              <a:t>12</a:t>
            </a:fld>
            <a:endParaRPr lang="en-US"/>
          </a:p>
        </p:txBody>
      </p:sp>
    </p:spTree>
    <p:extLst>
      <p:ext uri="{BB962C8B-B14F-4D97-AF65-F5344CB8AC3E}">
        <p14:creationId xmlns:p14="http://schemas.microsoft.com/office/powerpoint/2010/main" val="508911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Supervision models help steer and provide structure to our work with supervisees. Approaches to supervision can be similar to our counseling theories</a:t>
            </a:r>
          </a:p>
        </p:txBody>
      </p:sp>
      <p:sp>
        <p:nvSpPr>
          <p:cNvPr id="4" name="Slide Number Placeholder 3"/>
          <p:cNvSpPr>
            <a:spLocks noGrp="1"/>
          </p:cNvSpPr>
          <p:nvPr>
            <p:ph type="sldNum" sz="quarter" idx="5"/>
          </p:nvPr>
        </p:nvSpPr>
        <p:spPr/>
        <p:txBody>
          <a:bodyPr/>
          <a:lstStyle/>
          <a:p>
            <a:fld id="{786FE44C-00CA-9D45-895D-2AADF40ABBF9}" type="slidenum">
              <a:rPr lang="en-US" smtClean="0"/>
              <a:t>22</a:t>
            </a:fld>
            <a:endParaRPr lang="en-US"/>
          </a:p>
        </p:txBody>
      </p:sp>
    </p:spTree>
    <p:extLst>
      <p:ext uri="{BB962C8B-B14F-4D97-AF65-F5344CB8AC3E}">
        <p14:creationId xmlns:p14="http://schemas.microsoft.com/office/powerpoint/2010/main" val="894818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Teacher-instruction on use of interventions/modeling Counselor: exploring feelings related to clients and any counter-transference that occurs  Consultation: providing a sounding board to talk through cases and brainstorm together. Using a combination of these styles and emphasis differs as supervisee progresses</a:t>
            </a:r>
          </a:p>
        </p:txBody>
      </p:sp>
      <p:sp>
        <p:nvSpPr>
          <p:cNvPr id="4" name="Slide Number Placeholder 3"/>
          <p:cNvSpPr>
            <a:spLocks noGrp="1"/>
          </p:cNvSpPr>
          <p:nvPr>
            <p:ph type="sldNum" sz="quarter" idx="5"/>
          </p:nvPr>
        </p:nvSpPr>
        <p:spPr/>
        <p:txBody>
          <a:bodyPr/>
          <a:lstStyle/>
          <a:p>
            <a:fld id="{786FE44C-00CA-9D45-895D-2AADF40ABBF9}" type="slidenum">
              <a:rPr lang="en-US" smtClean="0"/>
              <a:t>26</a:t>
            </a:fld>
            <a:endParaRPr lang="en-US"/>
          </a:p>
        </p:txBody>
      </p:sp>
    </p:spTree>
    <p:extLst>
      <p:ext uri="{BB962C8B-B14F-4D97-AF65-F5344CB8AC3E}">
        <p14:creationId xmlns:p14="http://schemas.microsoft.com/office/powerpoint/2010/main" val="2012846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0247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528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70632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3601787"/>
      </p:ext>
    </p:extLst>
  </p:cSld>
  <p:clrMap bg1="lt1" tx1="dk1" bg2="lt2" tx2="dk2" accent1="accent1" accent2="accent2" accent3="accent3" accent4="accent4" accent5="accent5" accent6="accent6" hlink="hlink" folHlink="folHlink"/>
  <p:sldLayoutIdLst>
    <p:sldLayoutId id="2147483657"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2467565"/>
      </p:ext>
    </p:extLst>
  </p:cSld>
  <p:clrMap bg1="lt1" tx1="dk1" bg2="lt2" tx2="dk2" accent1="accent1" accent2="accent2" accent3="accent3" accent4="accent4" accent5="accent5" accent6="accent6" hlink="hlink" folHlink="folHlink"/>
  <p:sldLayoutIdLst>
    <p:sldLayoutId id="2147483659"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27875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2" descr="NKU Logo, aligned horizontally on a black background">
            <a:extLst>
              <a:ext uri="{FF2B5EF4-FFF2-40B4-BE49-F238E27FC236}">
                <a16:creationId xmlns:a16="http://schemas.microsoft.com/office/drawing/2014/main" id="{3ACD1D53-D8BA-D143-8FEC-DE6F1C26D40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2600" y="803975"/>
            <a:ext cx="8197341" cy="2869069"/>
          </a:xfrm>
          <a:prstGeom prst="rect">
            <a:avLst/>
          </a:prstGeom>
          <a:noFill/>
          <a:extLst>
            <a:ext uri="{909E8E84-426E-40DD-AFC4-6F175D3DCCD1}">
              <a14:hiddenFill xmlns:a14="http://schemas.microsoft.com/office/drawing/2010/main">
                <a:solidFill>
                  <a:srgbClr val="FFFFFF"/>
                </a:solidFill>
              </a14:hiddenFill>
            </a:ext>
          </a:extLst>
        </p:spPr>
      </p:pic>
      <p:sp>
        <p:nvSpPr>
          <p:cNvPr id="1028" name="Rectangle 70">
            <a:extLst>
              <a:ext uri="{FF2B5EF4-FFF2-40B4-BE49-F238E27FC236}">
                <a16:creationId xmlns:a16="http://schemas.microsoft.com/office/drawing/2014/main" id="{72257994-BD97-4691-8B89-198A6D2BAB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9144000" cy="1939491"/>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CA3B8FF-0DAD-EB4F-A304-AECC064DBD86}"/>
              </a:ext>
            </a:extLst>
          </p:cNvPr>
          <p:cNvSpPr txBox="1"/>
          <p:nvPr/>
        </p:nvSpPr>
        <p:spPr>
          <a:xfrm>
            <a:off x="1200150" y="4269282"/>
            <a:ext cx="6743700" cy="1674318"/>
          </a:xfrm>
          <a:prstGeom prst="rect">
            <a:avLst/>
          </a:prstGeom>
          <a:solidFill>
            <a:srgbClr val="FFFFFF"/>
          </a:solidFill>
          <a:ln w="38100">
            <a:solidFill>
              <a:srgbClr val="404040"/>
            </a:solidFill>
            <a:miter lim="800000"/>
          </a:ln>
        </p:spPr>
        <p:txBody>
          <a:bodyPr vert="horz" lIns="91440" tIns="45720" rIns="91440" bIns="45720" rtlCol="0" anchor="ctr">
            <a:noAutofit/>
          </a:bodyPr>
          <a:lstStyle/>
          <a:p>
            <a:pPr algn="ctr">
              <a:lnSpc>
                <a:spcPct val="90000"/>
              </a:lnSpc>
              <a:spcBef>
                <a:spcPct val="0"/>
              </a:spcBef>
              <a:spcAft>
                <a:spcPts val="600"/>
              </a:spcAft>
            </a:pPr>
            <a:r>
              <a:rPr lang="en-US" sz="3200" b="1" kern="1200" dirty="0">
                <a:latin typeface="Avenir Heavy" panose="02000503020000020003" pitchFamily="2" charset="0"/>
                <a:ea typeface="+mj-ea"/>
                <a:cs typeface="+mj-cs"/>
              </a:rPr>
              <a:t>School and Clinical Mental Health Counseling Programs</a:t>
            </a:r>
          </a:p>
          <a:p>
            <a:pPr algn="ctr">
              <a:lnSpc>
                <a:spcPct val="90000"/>
              </a:lnSpc>
              <a:spcBef>
                <a:spcPct val="0"/>
              </a:spcBef>
              <a:spcAft>
                <a:spcPts val="600"/>
              </a:spcAft>
            </a:pPr>
            <a:r>
              <a:rPr lang="en-US" sz="3200" b="1" kern="1200" dirty="0">
                <a:latin typeface="Avenir Heavy" panose="02000503020000020003" pitchFamily="2" charset="0"/>
                <a:ea typeface="+mj-ea"/>
                <a:cs typeface="+mj-cs"/>
              </a:rPr>
              <a:t>Site Supervision Training</a:t>
            </a:r>
          </a:p>
        </p:txBody>
      </p:sp>
    </p:spTree>
    <p:extLst>
      <p:ext uri="{BB962C8B-B14F-4D97-AF65-F5344CB8AC3E}">
        <p14:creationId xmlns:p14="http://schemas.microsoft.com/office/powerpoint/2010/main" val="1042500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4A182-C0D8-FF43-B58B-5861433920A9}"/>
              </a:ext>
            </a:extLst>
          </p:cNvPr>
          <p:cNvSpPr txBox="1"/>
          <p:nvPr/>
        </p:nvSpPr>
        <p:spPr>
          <a:xfrm>
            <a:off x="774786" y="1620815"/>
            <a:ext cx="7854461" cy="3570208"/>
          </a:xfrm>
          <a:prstGeom prst="rect">
            <a:avLst/>
          </a:prstGeom>
          <a:noFill/>
        </p:spPr>
        <p:txBody>
          <a:bodyPr wrap="square">
            <a:spAutoFit/>
          </a:bodyPr>
          <a:lstStyle/>
          <a:p>
            <a:endParaRPr lang="en-US" b="1" dirty="0">
              <a:effectLst/>
              <a:latin typeface="Avenir Book" panose="02000503020000020003" pitchFamily="2" charset="0"/>
            </a:endParaRPr>
          </a:p>
          <a:p>
            <a:r>
              <a:rPr lang="en-US" sz="2400" b="1" dirty="0">
                <a:latin typeface="Avenir Book" panose="02000503020000020003" pitchFamily="2" charset="0"/>
              </a:rPr>
              <a:t>ASCA Ethical Standards for School Counselors (2016)</a:t>
            </a:r>
          </a:p>
          <a:p>
            <a:endParaRPr lang="en-US" sz="2000" b="1" dirty="0">
              <a:latin typeface="Avenir Book" panose="02000503020000020003" pitchFamily="2" charset="0"/>
            </a:endParaRPr>
          </a:p>
          <a:p>
            <a:r>
              <a:rPr lang="en-US" sz="2000" b="1" dirty="0">
                <a:latin typeface="Avenir Book" panose="02000503020000020003" pitchFamily="2" charset="0"/>
              </a:rPr>
              <a:t>D. School Counseling Intern Site Supervisors</a:t>
            </a:r>
          </a:p>
          <a:p>
            <a:r>
              <a:rPr lang="en-US" dirty="0">
                <a:latin typeface="Avenir Book" panose="02000503020000020003" pitchFamily="2" charset="0"/>
              </a:rPr>
              <a:t>c. Use a collaborative model of supervision that is on-going and includes, but is not limited to, the following activities: promoting professional growth, supporting best practices and ethical practice, assessing supervisee performance and developing plans for improvement, consulting on specific cases and assisting in the development of a course of action.</a:t>
            </a:r>
          </a:p>
          <a:p>
            <a:endParaRPr lang="en-US" b="1" dirty="0">
              <a:latin typeface="Avenir Book" panose="02000503020000020003" pitchFamily="2" charset="0"/>
            </a:endParaRPr>
          </a:p>
          <a:p>
            <a:endParaRPr lang="en-US" b="1" dirty="0">
              <a:effectLst/>
              <a:latin typeface="Avenir Book" panose="02000503020000020003" pitchFamily="2" charset="0"/>
            </a:endParaRPr>
          </a:p>
          <a:p>
            <a:endParaRPr lang="en-US" dirty="0">
              <a:effectLst/>
              <a:latin typeface="Avenir Book" panose="02000503020000020003" pitchFamily="2" charset="0"/>
            </a:endParaRPr>
          </a:p>
        </p:txBody>
      </p:sp>
    </p:spTree>
    <p:extLst>
      <p:ext uri="{BB962C8B-B14F-4D97-AF65-F5344CB8AC3E}">
        <p14:creationId xmlns:p14="http://schemas.microsoft.com/office/powerpoint/2010/main" val="1731787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4A182-C0D8-FF43-B58B-5861433920A9}"/>
              </a:ext>
            </a:extLst>
          </p:cNvPr>
          <p:cNvSpPr txBox="1"/>
          <p:nvPr/>
        </p:nvSpPr>
        <p:spPr>
          <a:xfrm>
            <a:off x="821085" y="1720840"/>
            <a:ext cx="7854461" cy="3908762"/>
          </a:xfrm>
          <a:prstGeom prst="rect">
            <a:avLst/>
          </a:prstGeom>
          <a:noFill/>
        </p:spPr>
        <p:txBody>
          <a:bodyPr wrap="square">
            <a:spAutoFit/>
          </a:bodyPr>
          <a:lstStyle/>
          <a:p>
            <a:r>
              <a:rPr lang="en-US" sz="2400" b="1" dirty="0">
                <a:effectLst/>
                <a:latin typeface="Avenir Book" panose="02000503020000020003" pitchFamily="2" charset="0"/>
              </a:rPr>
              <a:t>ACA Code of Ethics (2014)</a:t>
            </a:r>
          </a:p>
          <a:p>
            <a:endParaRPr lang="en-US" sz="2400" b="1" dirty="0">
              <a:effectLst/>
              <a:latin typeface="Avenir Book" panose="02000503020000020003" pitchFamily="2" charset="0"/>
            </a:endParaRPr>
          </a:p>
          <a:p>
            <a:r>
              <a:rPr lang="en-US" sz="2000" b="1" dirty="0">
                <a:effectLst/>
                <a:latin typeface="Avenir Book" panose="02000503020000020003" pitchFamily="2" charset="0"/>
              </a:rPr>
              <a:t>F.1. Counselor Supervision and Client Welfare</a:t>
            </a:r>
          </a:p>
          <a:p>
            <a:r>
              <a:rPr lang="en-US" dirty="0">
                <a:effectLst/>
                <a:latin typeface="Avenir Book" panose="02000503020000020003" pitchFamily="2" charset="0"/>
              </a:rPr>
              <a:t>F.1.a. Client Welfare</a:t>
            </a:r>
          </a:p>
          <a:p>
            <a:r>
              <a:rPr lang="en-US" dirty="0">
                <a:effectLst/>
                <a:latin typeface="Avenir Book" panose="02000503020000020003" pitchFamily="2" charset="0"/>
              </a:rPr>
              <a:t>A primary obligation of counseling supervisors is to monitor the services</a:t>
            </a:r>
          </a:p>
          <a:p>
            <a:r>
              <a:rPr lang="en-US" dirty="0">
                <a:effectLst/>
                <a:latin typeface="Avenir Book" panose="02000503020000020003" pitchFamily="2" charset="0"/>
              </a:rPr>
              <a:t>provided by supervisees. Counseling supervisors monitor client welfare and supervisee performance and professional development. To fulfill these obligations, supervisors meet regularly with supervisees to review the supervisees’ work and help them become prepared to serve a range of diverse clients. Supervisees have a responsibility</a:t>
            </a:r>
            <a:r>
              <a:rPr lang="en-US" dirty="0">
                <a:latin typeface="Avenir Book" panose="02000503020000020003" pitchFamily="2" charset="0"/>
              </a:rPr>
              <a:t> </a:t>
            </a:r>
            <a:r>
              <a:rPr lang="en-US" dirty="0">
                <a:effectLst/>
                <a:latin typeface="Avenir Book" panose="02000503020000020003" pitchFamily="2" charset="0"/>
              </a:rPr>
              <a:t>to understand and follow the ACA Code of Ethics.</a:t>
            </a:r>
          </a:p>
          <a:p>
            <a:endParaRPr lang="en-US" b="1" dirty="0">
              <a:effectLst/>
              <a:latin typeface="Avenir Book" panose="02000503020000020003" pitchFamily="2" charset="0"/>
            </a:endParaRPr>
          </a:p>
          <a:p>
            <a:endParaRPr lang="en-US" dirty="0">
              <a:effectLst/>
              <a:latin typeface="Avenir Book" panose="02000503020000020003" pitchFamily="2" charset="0"/>
            </a:endParaRPr>
          </a:p>
        </p:txBody>
      </p:sp>
    </p:spTree>
    <p:extLst>
      <p:ext uri="{BB962C8B-B14F-4D97-AF65-F5344CB8AC3E}">
        <p14:creationId xmlns:p14="http://schemas.microsoft.com/office/powerpoint/2010/main" val="3631471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4A182-C0D8-FF43-B58B-5861433920A9}"/>
              </a:ext>
            </a:extLst>
          </p:cNvPr>
          <p:cNvSpPr txBox="1"/>
          <p:nvPr/>
        </p:nvSpPr>
        <p:spPr>
          <a:xfrm>
            <a:off x="572565" y="1680625"/>
            <a:ext cx="7746877" cy="3170099"/>
          </a:xfrm>
          <a:prstGeom prst="rect">
            <a:avLst/>
          </a:prstGeom>
          <a:noFill/>
        </p:spPr>
        <p:txBody>
          <a:bodyPr wrap="square">
            <a:spAutoFit/>
          </a:bodyPr>
          <a:lstStyle/>
          <a:p>
            <a:pPr marL="342900" marR="0" lvl="0" indent="-342900">
              <a:spcBef>
                <a:spcPts val="0"/>
              </a:spcBef>
              <a:spcAft>
                <a:spcPts val="0"/>
              </a:spcAft>
              <a:buFont typeface="Arial" panose="020B0604020202020204" pitchFamily="34" charset="0"/>
              <a:buChar char="•"/>
            </a:pPr>
            <a:r>
              <a:rPr lang="en-US" sz="2000" dirty="0">
                <a:solidFill>
                  <a:srgbClr val="000000"/>
                </a:solidFill>
                <a:latin typeface="Avenir Book" panose="02000503020000020003" pitchFamily="2" charset="0"/>
                <a:ea typeface="SimSun" panose="02010600030101010101" pitchFamily="2" charset="-122"/>
              </a:rPr>
              <a:t>Regularly scheduled supervision, including case conceptualization, tape review, professional identity development, and counseling skills and theory application.</a:t>
            </a:r>
          </a:p>
          <a:p>
            <a:pPr marL="342900" marR="0" lvl="0" indent="-342900">
              <a:spcBef>
                <a:spcPts val="0"/>
              </a:spcBef>
              <a:spcAft>
                <a:spcPts val="0"/>
              </a:spcAft>
              <a:buFont typeface="Arial" panose="020B0604020202020204" pitchFamily="34" charset="0"/>
              <a:buChar char="•"/>
            </a:pPr>
            <a:r>
              <a:rPr lang="en-US" sz="2000" dirty="0">
                <a:solidFill>
                  <a:srgbClr val="000000"/>
                </a:solidFill>
                <a:latin typeface="Avenir Book" panose="02000503020000020003" pitchFamily="2" charset="0"/>
                <a:ea typeface="SimSun" panose="02010600030101010101" pitchFamily="2" charset="-122"/>
              </a:rPr>
              <a:t>Site supervisors will directly collaborate with university supervisors and/or the Clinical Director/Program Directors to promote counselor-in-training development and ensure client welfare.</a:t>
            </a:r>
          </a:p>
          <a:p>
            <a:pPr marL="342900" marR="0" lvl="0" indent="-342900">
              <a:spcBef>
                <a:spcPts val="0"/>
              </a:spcBef>
              <a:spcAft>
                <a:spcPts val="0"/>
              </a:spcAft>
              <a:buFont typeface="Arial" panose="020B0604020202020204" pitchFamily="34" charset="0"/>
              <a:buChar char="•"/>
            </a:pPr>
            <a:r>
              <a:rPr lang="en-US" sz="2000" dirty="0">
                <a:solidFill>
                  <a:srgbClr val="000000"/>
                </a:solidFill>
                <a:latin typeface="Avenir Book" panose="02000503020000020003" pitchFamily="2" charset="0"/>
                <a:ea typeface="SimSun" panose="02010600030101010101" pitchFamily="2" charset="-122"/>
              </a:rPr>
              <a:t>Site supervisors will provide open, honest, and timely evaluations of counselor-in-trainings’ counseling skills and theoretical application.</a:t>
            </a:r>
          </a:p>
        </p:txBody>
      </p:sp>
      <p:sp>
        <p:nvSpPr>
          <p:cNvPr id="3" name="TextBox 2">
            <a:extLst>
              <a:ext uri="{FF2B5EF4-FFF2-40B4-BE49-F238E27FC236}">
                <a16:creationId xmlns:a16="http://schemas.microsoft.com/office/drawing/2014/main" id="{D92C0137-C580-A14C-ABE3-8ACCF8A9452C}"/>
              </a:ext>
            </a:extLst>
          </p:cNvPr>
          <p:cNvSpPr txBox="1"/>
          <p:nvPr/>
        </p:nvSpPr>
        <p:spPr>
          <a:xfrm>
            <a:off x="1014119" y="570722"/>
            <a:ext cx="5305658" cy="523220"/>
          </a:xfrm>
          <a:prstGeom prst="rect">
            <a:avLst/>
          </a:prstGeom>
          <a:noFill/>
        </p:spPr>
        <p:txBody>
          <a:bodyPr wrap="square" rtlCol="0">
            <a:spAutoFit/>
          </a:bodyPr>
          <a:lstStyle/>
          <a:p>
            <a:r>
              <a:rPr lang="en-US" sz="2800" b="1" dirty="0">
                <a:latin typeface="Avenir Book" panose="02000503020000020003" pitchFamily="2" charset="0"/>
              </a:rPr>
              <a:t>Site Supervisor Responsibilities</a:t>
            </a:r>
            <a:endParaRPr lang="en-US" sz="1050" dirty="0">
              <a:latin typeface="Avenir Book" panose="02000503020000020003" pitchFamily="2" charset="0"/>
            </a:endParaRPr>
          </a:p>
        </p:txBody>
      </p:sp>
    </p:spTree>
    <p:extLst>
      <p:ext uri="{BB962C8B-B14F-4D97-AF65-F5344CB8AC3E}">
        <p14:creationId xmlns:p14="http://schemas.microsoft.com/office/powerpoint/2010/main" val="47285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4A182-C0D8-FF43-B58B-5861433920A9}"/>
              </a:ext>
            </a:extLst>
          </p:cNvPr>
          <p:cNvSpPr txBox="1"/>
          <p:nvPr/>
        </p:nvSpPr>
        <p:spPr>
          <a:xfrm>
            <a:off x="644769" y="1457399"/>
            <a:ext cx="7854461" cy="3477875"/>
          </a:xfrm>
          <a:prstGeom prst="rect">
            <a:avLst/>
          </a:prstGeom>
          <a:noFill/>
        </p:spPr>
        <p:txBody>
          <a:bodyPr wrap="square">
            <a:spAutoFit/>
          </a:bodyPr>
          <a:lstStyle/>
          <a:p>
            <a:pPr marL="342900" marR="0" lvl="0" indent="-342900">
              <a:spcBef>
                <a:spcPts val="0"/>
              </a:spcBef>
              <a:spcAft>
                <a:spcPts val="0"/>
              </a:spcAft>
              <a:buFont typeface="Arial" panose="020B0604020202020204" pitchFamily="34" charset="0"/>
              <a:buChar char="•"/>
            </a:pPr>
            <a:r>
              <a:rPr lang="en-US" sz="2000" dirty="0">
                <a:solidFill>
                  <a:srgbClr val="000000"/>
                </a:solidFill>
                <a:latin typeface="Avenir Book" panose="02000503020000020003" pitchFamily="2" charset="0"/>
                <a:ea typeface="SimSun" panose="02010600030101010101" pitchFamily="2" charset="-122"/>
              </a:rPr>
              <a:t>Site supervisors will work to create opportunities for learning that allow students to develop competencies listed on the mid-term and final-evaluations.</a:t>
            </a:r>
          </a:p>
          <a:p>
            <a:pPr marL="342900" marR="0" lvl="0" indent="-342900">
              <a:spcBef>
                <a:spcPts val="0"/>
              </a:spcBef>
              <a:spcAft>
                <a:spcPts val="0"/>
              </a:spcAft>
              <a:buFont typeface="Arial" panose="020B0604020202020204" pitchFamily="34" charset="0"/>
              <a:buChar char="•"/>
            </a:pPr>
            <a:r>
              <a:rPr lang="en-US" sz="2000" dirty="0">
                <a:solidFill>
                  <a:srgbClr val="000000"/>
                </a:solidFill>
                <a:latin typeface="Avenir Book" panose="02000503020000020003" pitchFamily="2" charset="0"/>
                <a:ea typeface="SimSun" panose="02010600030101010101" pitchFamily="2" charset="-122"/>
              </a:rPr>
              <a:t>Site supervisors will provide students opportunities to become familiar with a variety of professional activities and resources, including technological resources, staff meetings, and additional trainings, during their practicum and internship. </a:t>
            </a:r>
          </a:p>
          <a:p>
            <a:pPr marL="342900" marR="0" lvl="0" indent="-342900">
              <a:spcBef>
                <a:spcPts val="0"/>
              </a:spcBef>
              <a:spcAft>
                <a:spcPts val="0"/>
              </a:spcAft>
              <a:buFont typeface="Arial" panose="020B0604020202020204" pitchFamily="34" charset="0"/>
              <a:buChar char="•"/>
            </a:pPr>
            <a:r>
              <a:rPr lang="en-US" sz="2000" dirty="0">
                <a:solidFill>
                  <a:srgbClr val="000000"/>
                </a:solidFill>
                <a:latin typeface="Avenir Book" panose="02000503020000020003" pitchFamily="2" charset="0"/>
                <a:ea typeface="SimSun" panose="02010600030101010101" pitchFamily="2" charset="-122"/>
              </a:rPr>
              <a:t>Supervisors are required to evaluate the supervisee at the mid-term point of each semester and at the conclusion of each semester in order to assess the student’s counseling performance and ability to integrate and apply knowledge.</a:t>
            </a:r>
          </a:p>
        </p:txBody>
      </p:sp>
      <p:sp>
        <p:nvSpPr>
          <p:cNvPr id="3" name="TextBox 2">
            <a:extLst>
              <a:ext uri="{FF2B5EF4-FFF2-40B4-BE49-F238E27FC236}">
                <a16:creationId xmlns:a16="http://schemas.microsoft.com/office/drawing/2014/main" id="{FC67B6BB-4586-D14C-BE95-279C36C5886E}"/>
              </a:ext>
            </a:extLst>
          </p:cNvPr>
          <p:cNvSpPr txBox="1"/>
          <p:nvPr/>
        </p:nvSpPr>
        <p:spPr>
          <a:xfrm>
            <a:off x="1014118" y="570722"/>
            <a:ext cx="6937689" cy="523220"/>
          </a:xfrm>
          <a:prstGeom prst="rect">
            <a:avLst/>
          </a:prstGeom>
          <a:noFill/>
        </p:spPr>
        <p:txBody>
          <a:bodyPr wrap="square" rtlCol="0">
            <a:spAutoFit/>
          </a:bodyPr>
          <a:lstStyle/>
          <a:p>
            <a:r>
              <a:rPr lang="en-US" sz="2800" b="1" dirty="0">
                <a:latin typeface="Avenir Book" panose="02000503020000020003" pitchFamily="2" charset="0"/>
              </a:rPr>
              <a:t>Site Supervisor Responsibilities </a:t>
            </a:r>
            <a:r>
              <a:rPr lang="en-US" b="1" dirty="0">
                <a:latin typeface="Avenir Book" panose="02000503020000020003" pitchFamily="2" charset="0"/>
              </a:rPr>
              <a:t>(cont’d)</a:t>
            </a:r>
            <a:endParaRPr lang="en-US" dirty="0">
              <a:latin typeface="Avenir Book" panose="02000503020000020003" pitchFamily="2" charset="0"/>
            </a:endParaRPr>
          </a:p>
        </p:txBody>
      </p:sp>
    </p:spTree>
    <p:extLst>
      <p:ext uri="{BB962C8B-B14F-4D97-AF65-F5344CB8AC3E}">
        <p14:creationId xmlns:p14="http://schemas.microsoft.com/office/powerpoint/2010/main" val="320639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4A182-C0D8-FF43-B58B-5861433920A9}"/>
              </a:ext>
            </a:extLst>
          </p:cNvPr>
          <p:cNvSpPr txBox="1"/>
          <p:nvPr/>
        </p:nvSpPr>
        <p:spPr>
          <a:xfrm>
            <a:off x="967592" y="565198"/>
            <a:ext cx="7481927" cy="5970865"/>
          </a:xfrm>
          <a:prstGeom prst="rect">
            <a:avLst/>
          </a:prstGeom>
          <a:noFill/>
        </p:spPr>
        <p:txBody>
          <a:bodyPr wrap="square">
            <a:spAutoFit/>
          </a:bodyPr>
          <a:lstStyle/>
          <a:p>
            <a:r>
              <a:rPr lang="en-US" sz="2400" b="1" dirty="0">
                <a:latin typeface="Avenir Book" panose="02000503020000020003" pitchFamily="2" charset="0"/>
                <a:ea typeface="SimSun" panose="02010600030101010101" pitchFamily="2" charset="-122"/>
              </a:rPr>
              <a:t>Favorable Conditions for Evaluation </a:t>
            </a:r>
            <a:r>
              <a:rPr lang="en-US" sz="1050" dirty="0">
                <a:latin typeface="Avenir Book" panose="02000503020000020003" pitchFamily="2" charset="0"/>
              </a:rPr>
              <a:t>(Bernard &amp; Goodyear, 2009)</a:t>
            </a:r>
            <a:endParaRPr lang="en-US" sz="900" dirty="0">
              <a:latin typeface="Avenir Book" panose="02000503020000020003" pitchFamily="2" charset="0"/>
            </a:endParaRPr>
          </a:p>
          <a:p>
            <a:pPr marR="0" lvl="0">
              <a:spcBef>
                <a:spcPts val="0"/>
              </a:spcBef>
              <a:spcAft>
                <a:spcPts val="0"/>
              </a:spcAft>
            </a:pPr>
            <a:endParaRPr lang="en-US" sz="2000" dirty="0">
              <a:solidFill>
                <a:srgbClr val="000000"/>
              </a:solidFill>
              <a:latin typeface="Avenir Book" panose="02000503020000020003" pitchFamily="2" charset="0"/>
              <a:ea typeface="SimSun" panose="02010600030101010101" pitchFamily="2" charset="-122"/>
            </a:endParaRPr>
          </a:p>
          <a:p>
            <a:pPr marL="342900" marR="0" lvl="0" indent="-342900">
              <a:spcBef>
                <a:spcPts val="0"/>
              </a:spcBef>
              <a:spcAft>
                <a:spcPts val="0"/>
              </a:spcAft>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Clarity of site supervisor roles and expectations</a:t>
            </a:r>
          </a:p>
          <a:p>
            <a:pPr marL="342900" marR="0" lvl="0" indent="-342900">
              <a:spcBef>
                <a:spcPts val="0"/>
              </a:spcBef>
              <a:spcAft>
                <a:spcPts val="0"/>
              </a:spcAft>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Develop relationship and build rapport</a:t>
            </a:r>
          </a:p>
          <a:p>
            <a:pPr marL="342900" marR="0" lvl="0" indent="-342900">
              <a:spcBef>
                <a:spcPts val="0"/>
              </a:spcBef>
              <a:spcAft>
                <a:spcPts val="0"/>
              </a:spcAft>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Establish due process </a:t>
            </a:r>
          </a:p>
          <a:p>
            <a:pPr marL="800100" lvl="1" indent="-342900">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Ensure all parties are aware of procedures if issues occur</a:t>
            </a:r>
          </a:p>
          <a:p>
            <a:pPr marL="800100" lvl="1" indent="-342900">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Communicate with university supervisor and document in evaluation if developmental issues arise</a:t>
            </a:r>
          </a:p>
          <a:p>
            <a:pPr marL="342900" marR="0" lvl="0" indent="-342900">
              <a:spcBef>
                <a:spcPts val="0"/>
              </a:spcBef>
              <a:spcAft>
                <a:spcPts val="0"/>
              </a:spcAft>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Addressing defensiveness </a:t>
            </a:r>
          </a:p>
          <a:p>
            <a:pPr marL="800100" lvl="1" indent="-342900">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Talk about the feedback process at the outset of supervision and normalize supervisee vulnerability</a:t>
            </a:r>
          </a:p>
          <a:p>
            <a:pPr marL="342900" marR="0" lvl="0" indent="-342900">
              <a:spcBef>
                <a:spcPts val="0"/>
              </a:spcBef>
              <a:spcAft>
                <a:spcPts val="0"/>
              </a:spcAft>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Cultural competence </a:t>
            </a:r>
          </a:p>
          <a:p>
            <a:pPr marL="800100" lvl="1" indent="-342900">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Recognizing and broaching cultural differences/similarities in supervision is critical. </a:t>
            </a:r>
          </a:p>
          <a:p>
            <a:pPr marL="800100" lvl="1" indent="-342900">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Supervisors need to communicate in culturally flexible ways</a:t>
            </a:r>
          </a:p>
          <a:p>
            <a:pPr marL="342900" marR="0" lvl="0" indent="-342900">
              <a:spcBef>
                <a:spcPts val="0"/>
              </a:spcBef>
              <a:spcAft>
                <a:spcPts val="0"/>
              </a:spcAft>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Including supervisee in evaluation</a:t>
            </a:r>
          </a:p>
          <a:p>
            <a:pPr marL="800100" lvl="1" indent="-342900">
              <a:buFont typeface="Symbol" pitchFamily="2" charset="2"/>
              <a:buChar char=""/>
            </a:pPr>
            <a:r>
              <a:rPr lang="en-US" sz="2000" dirty="0">
                <a:solidFill>
                  <a:srgbClr val="000000"/>
                </a:solidFill>
                <a:latin typeface="Avenir Book" panose="02000503020000020003" pitchFamily="2" charset="0"/>
                <a:ea typeface="SimSun" panose="02010600030101010101" pitchFamily="2" charset="-122"/>
              </a:rPr>
              <a:t>Establish it as a collaborative, ongoing process</a:t>
            </a:r>
          </a:p>
          <a:p>
            <a:pPr marL="800100" lvl="1" indent="-342900">
              <a:buFont typeface="Symbol" pitchFamily="2" charset="2"/>
              <a:buChar char=""/>
            </a:pPr>
            <a:endParaRPr lang="en-US" dirty="0">
              <a:solidFill>
                <a:srgbClr val="000000"/>
              </a:solidFill>
              <a:latin typeface="Avenir Book" panose="02000503020000020003" pitchFamily="2" charset="0"/>
              <a:ea typeface="SimSun" panose="02010600030101010101" pitchFamily="2" charset="-122"/>
            </a:endParaRPr>
          </a:p>
        </p:txBody>
      </p:sp>
    </p:spTree>
    <p:extLst>
      <p:ext uri="{BB962C8B-B14F-4D97-AF65-F5344CB8AC3E}">
        <p14:creationId xmlns:p14="http://schemas.microsoft.com/office/powerpoint/2010/main" val="1871820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061243-7510-7946-BDB2-AA4372D06CC4}"/>
              </a:ext>
            </a:extLst>
          </p:cNvPr>
          <p:cNvSpPr txBox="1"/>
          <p:nvPr/>
        </p:nvSpPr>
        <p:spPr>
          <a:xfrm>
            <a:off x="644769" y="2625969"/>
            <a:ext cx="7854461" cy="1754326"/>
          </a:xfrm>
          <a:prstGeom prst="rect">
            <a:avLst/>
          </a:prstGeom>
          <a:noFill/>
        </p:spPr>
        <p:txBody>
          <a:bodyPr wrap="square" rtlCol="0">
            <a:spAutoFit/>
          </a:bodyPr>
          <a:lstStyle/>
          <a:p>
            <a:pPr algn="ctr"/>
            <a:r>
              <a:rPr lang="en-US" sz="5400" b="1" dirty="0">
                <a:latin typeface="Avenir Book" panose="02000503020000020003" pitchFamily="2" charset="0"/>
              </a:rPr>
              <a:t>Legal and Ethical Concerns</a:t>
            </a:r>
          </a:p>
        </p:txBody>
      </p:sp>
    </p:spTree>
    <p:extLst>
      <p:ext uri="{BB962C8B-B14F-4D97-AF65-F5344CB8AC3E}">
        <p14:creationId xmlns:p14="http://schemas.microsoft.com/office/powerpoint/2010/main" val="3375280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60A906-1EC1-5049-9EA9-6F3912FAA2AB}"/>
              </a:ext>
            </a:extLst>
          </p:cNvPr>
          <p:cNvSpPr txBox="1"/>
          <p:nvPr/>
        </p:nvSpPr>
        <p:spPr>
          <a:xfrm>
            <a:off x="1014119" y="570722"/>
            <a:ext cx="5305658" cy="523220"/>
          </a:xfrm>
          <a:prstGeom prst="rect">
            <a:avLst/>
          </a:prstGeom>
          <a:noFill/>
        </p:spPr>
        <p:txBody>
          <a:bodyPr wrap="square" rtlCol="0">
            <a:spAutoFit/>
          </a:bodyPr>
          <a:lstStyle/>
          <a:p>
            <a:r>
              <a:rPr lang="en-US" sz="2800" b="1" dirty="0">
                <a:latin typeface="Avenir Book" panose="02000503020000020003" pitchFamily="2" charset="0"/>
              </a:rPr>
              <a:t>Legal principles </a:t>
            </a:r>
            <a:r>
              <a:rPr lang="en-US" sz="1050" dirty="0">
                <a:latin typeface="Avenir Book" panose="02000503020000020003" pitchFamily="2" charset="0"/>
              </a:rPr>
              <a:t>(Hayes, Corey, &amp; Moulton, 2003)</a:t>
            </a:r>
          </a:p>
        </p:txBody>
      </p:sp>
      <p:sp>
        <p:nvSpPr>
          <p:cNvPr id="4" name="TextBox 3">
            <a:extLst>
              <a:ext uri="{FF2B5EF4-FFF2-40B4-BE49-F238E27FC236}">
                <a16:creationId xmlns:a16="http://schemas.microsoft.com/office/drawing/2014/main" id="{44D4A182-C0D8-FF43-B58B-5861433920A9}"/>
              </a:ext>
            </a:extLst>
          </p:cNvPr>
          <p:cNvSpPr txBox="1"/>
          <p:nvPr/>
        </p:nvSpPr>
        <p:spPr>
          <a:xfrm>
            <a:off x="865665" y="1654745"/>
            <a:ext cx="7854461" cy="3754874"/>
          </a:xfrm>
          <a:prstGeom prst="rect">
            <a:avLst/>
          </a:prstGeom>
          <a:noFill/>
        </p:spPr>
        <p:txBody>
          <a:bodyPr wrap="square" lIns="91440" tIns="45720" rIns="91440" bIns="45720" anchor="t">
            <a:spAutoFit/>
          </a:bodyPr>
          <a:lstStyle/>
          <a:p>
            <a:r>
              <a:rPr lang="en-US" sz="2400" dirty="0">
                <a:latin typeface="Avenir Book" panose="02000503020000020003" pitchFamily="2" charset="0"/>
              </a:rPr>
              <a:t>Standard of care varies among the helping professions and is defined by the courts by reviewing licensing statutes and case law.</a:t>
            </a:r>
          </a:p>
          <a:p>
            <a:endParaRPr lang="en-US" sz="2400" dirty="0">
              <a:latin typeface="Avenir Book" panose="02000503020000020003" pitchFamily="2" charset="0"/>
            </a:endParaRPr>
          </a:p>
          <a:p>
            <a:r>
              <a:rPr lang="en-US" sz="2400" dirty="0">
                <a:latin typeface="Avenir Book" panose="02000503020000020003" pitchFamily="2" charset="0"/>
              </a:rPr>
              <a:t>Common issues include: </a:t>
            </a:r>
          </a:p>
          <a:p>
            <a:pPr marL="342900" indent="-342900">
              <a:buFont typeface="Arial" panose="020B0604020202020204" pitchFamily="34" charset="0"/>
              <a:buChar char="•"/>
            </a:pPr>
            <a:r>
              <a:rPr lang="en-US" sz="2000" dirty="0">
                <a:latin typeface="Avenir Book" panose="02000503020000020003" pitchFamily="2" charset="0"/>
              </a:rPr>
              <a:t>competence</a:t>
            </a:r>
          </a:p>
          <a:p>
            <a:pPr marL="342900" indent="-342900">
              <a:buFont typeface="Arial" panose="020B0604020202020204" pitchFamily="34" charset="0"/>
              <a:buChar char="•"/>
            </a:pPr>
            <a:r>
              <a:rPr lang="en-US" sz="2000" dirty="0">
                <a:latin typeface="Avenir Book" panose="02000503020000020003" pitchFamily="2" charset="0"/>
              </a:rPr>
              <a:t>confidentiality</a:t>
            </a:r>
          </a:p>
          <a:p>
            <a:pPr marL="342900" indent="-342900">
              <a:buFont typeface="Arial" panose="020B0604020202020204" pitchFamily="34" charset="0"/>
              <a:buChar char="•"/>
            </a:pPr>
            <a:r>
              <a:rPr lang="en-US" sz="2000" dirty="0">
                <a:latin typeface="Avenir Book" panose="02000503020000020003" pitchFamily="2" charset="0"/>
              </a:rPr>
              <a:t>informed consent</a:t>
            </a:r>
          </a:p>
          <a:p>
            <a:pPr marL="342900" indent="-342900">
              <a:buFont typeface="Arial" panose="020B0604020202020204" pitchFamily="34" charset="0"/>
              <a:buChar char="•"/>
            </a:pPr>
            <a:r>
              <a:rPr lang="en-US" sz="2000" dirty="0">
                <a:latin typeface="Avenir Book" panose="02000503020000020003" pitchFamily="2" charset="0"/>
              </a:rPr>
              <a:t>avoidance of dual relationships</a:t>
            </a:r>
          </a:p>
          <a:p>
            <a:pPr marL="342900" indent="-342900">
              <a:buFont typeface="Arial" panose="020B0604020202020204" pitchFamily="34" charset="0"/>
              <a:buChar char="•"/>
            </a:pPr>
            <a:r>
              <a:rPr lang="en-US" sz="2000" dirty="0">
                <a:latin typeface="Avenir Book" panose="02000503020000020003" pitchFamily="2" charset="0"/>
              </a:rPr>
              <a:t>consumer welfare</a:t>
            </a:r>
          </a:p>
          <a:p>
            <a:endParaRPr lang="en-US" dirty="0">
              <a:effectLst/>
              <a:latin typeface="Avenir Book" panose="02000503020000020003" pitchFamily="2" charset="0"/>
            </a:endParaRPr>
          </a:p>
        </p:txBody>
      </p:sp>
      <p:sp>
        <p:nvSpPr>
          <p:cNvPr id="3" name="TextBox 2">
            <a:extLst>
              <a:ext uri="{FF2B5EF4-FFF2-40B4-BE49-F238E27FC236}">
                <a16:creationId xmlns:a16="http://schemas.microsoft.com/office/drawing/2014/main" id="{B8EC5300-DD1D-6F4B-B551-8DE3A919F626}"/>
              </a:ext>
            </a:extLst>
          </p:cNvPr>
          <p:cNvSpPr txBox="1"/>
          <p:nvPr/>
        </p:nvSpPr>
        <p:spPr>
          <a:xfrm>
            <a:off x="0" y="6611779"/>
            <a:ext cx="4467827" cy="246221"/>
          </a:xfrm>
          <a:prstGeom prst="rect">
            <a:avLst/>
          </a:prstGeom>
          <a:noFill/>
        </p:spPr>
        <p:txBody>
          <a:bodyPr wrap="square" rtlCol="0">
            <a:spAutoFit/>
          </a:bodyPr>
          <a:lstStyle/>
          <a:p>
            <a:r>
              <a:rPr lang="en-US" sz="1000" dirty="0">
                <a:latin typeface="Avenir Book"/>
              </a:rPr>
              <a:t>Slide courtesy Dr. Susannah </a:t>
            </a:r>
            <a:r>
              <a:rPr lang="en-US" sz="1000" dirty="0" err="1">
                <a:latin typeface="Avenir Book"/>
              </a:rPr>
              <a:t>Coaston</a:t>
            </a:r>
            <a:endParaRPr lang="en-US" sz="1000" dirty="0">
              <a:latin typeface="Avenir Book"/>
            </a:endParaRPr>
          </a:p>
        </p:txBody>
      </p:sp>
    </p:spTree>
    <p:extLst>
      <p:ext uri="{BB962C8B-B14F-4D97-AF65-F5344CB8AC3E}">
        <p14:creationId xmlns:p14="http://schemas.microsoft.com/office/powerpoint/2010/main" val="2952875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4A182-C0D8-FF43-B58B-5861433920A9}"/>
              </a:ext>
            </a:extLst>
          </p:cNvPr>
          <p:cNvSpPr txBox="1"/>
          <p:nvPr/>
        </p:nvSpPr>
        <p:spPr>
          <a:xfrm>
            <a:off x="749919" y="775070"/>
            <a:ext cx="7854461" cy="5601533"/>
          </a:xfrm>
          <a:prstGeom prst="rect">
            <a:avLst/>
          </a:prstGeom>
          <a:noFill/>
        </p:spPr>
        <p:txBody>
          <a:bodyPr wrap="square" lIns="91440" tIns="45720" rIns="91440" bIns="45720" anchor="t">
            <a:spAutoFit/>
          </a:bodyPr>
          <a:lstStyle/>
          <a:p>
            <a:endParaRPr lang="en-US" dirty="0">
              <a:latin typeface="Avenir Book" panose="02000503020000020003" pitchFamily="2" charset="0"/>
            </a:endParaRPr>
          </a:p>
          <a:p>
            <a:pPr marL="285750" indent="-285750">
              <a:buFont typeface="Arial" panose="020B0604020202020204" pitchFamily="34" charset="0"/>
              <a:buChar char="•"/>
            </a:pPr>
            <a:r>
              <a:rPr lang="en-US" sz="2000" b="1" dirty="0">
                <a:latin typeface="Avenir Book"/>
              </a:rPr>
              <a:t>Autonomy</a:t>
            </a:r>
          </a:p>
          <a:p>
            <a:pPr marL="742950" lvl="1" indent="-285750">
              <a:buFont typeface="Arial" panose="020B0604020202020204" pitchFamily="34" charset="0"/>
              <a:buChar char="•"/>
            </a:pPr>
            <a:r>
              <a:rPr lang="en-US" sz="2000" dirty="0">
                <a:latin typeface="Avenir Book"/>
              </a:rPr>
              <a:t>Promoting self-determination, or freedom of clients to choose their own direction</a:t>
            </a:r>
          </a:p>
          <a:p>
            <a:pPr marL="285750" indent="-285750">
              <a:buFont typeface="Arial" panose="020B0604020202020204" pitchFamily="34" charset="0"/>
              <a:buChar char="•"/>
            </a:pPr>
            <a:r>
              <a:rPr lang="en-US" sz="2000" b="1" dirty="0">
                <a:latin typeface="Avenir Book"/>
              </a:rPr>
              <a:t>Nonmaleficence</a:t>
            </a:r>
          </a:p>
          <a:p>
            <a:pPr marL="742950" lvl="1" indent="-285750">
              <a:buFont typeface="Arial" panose="020B0604020202020204" pitchFamily="34" charset="0"/>
              <a:buChar char="•"/>
            </a:pPr>
            <a:r>
              <a:rPr lang="en-US" sz="2000" dirty="0">
                <a:latin typeface="Avenir Book"/>
              </a:rPr>
              <a:t>Avoiding doing harm, which includes refraining from actions that risk hurting clients, either intentionally or unintentionally</a:t>
            </a:r>
          </a:p>
          <a:p>
            <a:pPr marL="285750" indent="-285750">
              <a:buFont typeface="Arial" panose="020B0604020202020204" pitchFamily="34" charset="0"/>
              <a:buChar char="•"/>
            </a:pPr>
            <a:r>
              <a:rPr lang="en-US" sz="2000" b="1" dirty="0">
                <a:latin typeface="Avenir Book"/>
              </a:rPr>
              <a:t>Beneficence</a:t>
            </a:r>
          </a:p>
          <a:p>
            <a:pPr marL="742950" lvl="1" indent="-285750">
              <a:buFont typeface="Arial" panose="020B0604020202020204" pitchFamily="34" charset="0"/>
              <a:buChar char="•"/>
            </a:pPr>
            <a:r>
              <a:rPr lang="en-US" sz="2000" dirty="0">
                <a:latin typeface="Avenir Book"/>
              </a:rPr>
              <a:t>Promoting good for others</a:t>
            </a:r>
          </a:p>
          <a:p>
            <a:pPr marL="285750" indent="-285750">
              <a:buFont typeface="Arial" panose="020B0604020202020204" pitchFamily="34" charset="0"/>
              <a:buChar char="•"/>
            </a:pPr>
            <a:r>
              <a:rPr lang="en-US" sz="2000" b="1" dirty="0">
                <a:latin typeface="Avenir Book"/>
              </a:rPr>
              <a:t>Justice</a:t>
            </a:r>
          </a:p>
          <a:p>
            <a:pPr marL="742950" lvl="1" indent="-285750">
              <a:buFont typeface="Arial" panose="020B0604020202020204" pitchFamily="34" charset="0"/>
              <a:buChar char="•"/>
            </a:pPr>
            <a:r>
              <a:rPr lang="en-US" sz="2000" dirty="0">
                <a:latin typeface="Avenir Book"/>
              </a:rPr>
              <a:t>Fostering fairness or a means of providing equal treatment to all people </a:t>
            </a:r>
            <a:endParaRPr lang="en-US" sz="2000" dirty="0">
              <a:latin typeface="Avenir Book" panose="02000503020000020003" pitchFamily="2" charset="0"/>
            </a:endParaRPr>
          </a:p>
          <a:p>
            <a:pPr marL="285750" indent="-285750">
              <a:buFont typeface="Arial" panose="020B0604020202020204" pitchFamily="34" charset="0"/>
              <a:buChar char="•"/>
            </a:pPr>
            <a:r>
              <a:rPr lang="en-US" sz="2000" b="1" dirty="0">
                <a:latin typeface="Avenir Book"/>
              </a:rPr>
              <a:t>Fidelity</a:t>
            </a:r>
          </a:p>
          <a:p>
            <a:pPr marL="742950" lvl="1" indent="-285750">
              <a:buFont typeface="Arial" panose="020B0604020202020204" pitchFamily="34" charset="0"/>
              <a:buChar char="•"/>
            </a:pPr>
            <a:r>
              <a:rPr lang="en-US" sz="2000" dirty="0">
                <a:latin typeface="Avenir Book"/>
              </a:rPr>
              <a:t>Making honest promises and honor commitments to those served</a:t>
            </a:r>
          </a:p>
          <a:p>
            <a:pPr marL="285750" indent="-285750">
              <a:buFont typeface="Arial" panose="020B0604020202020204" pitchFamily="34" charset="0"/>
              <a:buChar char="•"/>
            </a:pPr>
            <a:endParaRPr lang="en-US" sz="2000" dirty="0">
              <a:latin typeface="Avenir Book"/>
            </a:endParaRPr>
          </a:p>
          <a:p>
            <a:pPr marL="285750" indent="-285750">
              <a:buFont typeface="Arial" panose="020B0604020202020204" pitchFamily="34" charset="0"/>
              <a:buChar char="•"/>
            </a:pPr>
            <a:r>
              <a:rPr lang="en-US" sz="2000" i="1" dirty="0">
                <a:latin typeface="Avenir Book"/>
              </a:rPr>
              <a:t>Self-care: taking adequate care of oneself to ensure ability to implement preceding virtues</a:t>
            </a:r>
          </a:p>
        </p:txBody>
      </p:sp>
      <p:sp>
        <p:nvSpPr>
          <p:cNvPr id="5" name="TextBox 4">
            <a:extLst>
              <a:ext uri="{FF2B5EF4-FFF2-40B4-BE49-F238E27FC236}">
                <a16:creationId xmlns:a16="http://schemas.microsoft.com/office/drawing/2014/main" id="{FC579E38-17C0-1346-9010-2E2CC32D8088}"/>
              </a:ext>
            </a:extLst>
          </p:cNvPr>
          <p:cNvSpPr txBox="1"/>
          <p:nvPr/>
        </p:nvSpPr>
        <p:spPr>
          <a:xfrm>
            <a:off x="0" y="6611779"/>
            <a:ext cx="4467827" cy="246221"/>
          </a:xfrm>
          <a:prstGeom prst="rect">
            <a:avLst/>
          </a:prstGeom>
          <a:noFill/>
        </p:spPr>
        <p:txBody>
          <a:bodyPr wrap="square" rtlCol="0">
            <a:spAutoFit/>
          </a:bodyPr>
          <a:lstStyle/>
          <a:p>
            <a:r>
              <a:rPr lang="en-US" sz="1000" dirty="0">
                <a:solidFill>
                  <a:schemeClr val="bg1"/>
                </a:solidFill>
                <a:latin typeface="Avenir Book"/>
              </a:rPr>
              <a:t>Slide courtesy Dr. Susannah </a:t>
            </a:r>
            <a:r>
              <a:rPr lang="en-US" sz="1000" dirty="0" err="1">
                <a:solidFill>
                  <a:schemeClr val="bg1"/>
                </a:solidFill>
                <a:latin typeface="Avenir Book"/>
              </a:rPr>
              <a:t>Coaston</a:t>
            </a:r>
            <a:endParaRPr lang="en-US" sz="1000" dirty="0">
              <a:solidFill>
                <a:schemeClr val="bg1"/>
              </a:solidFill>
              <a:latin typeface="Avenir Book"/>
            </a:endParaRPr>
          </a:p>
        </p:txBody>
      </p:sp>
      <p:sp>
        <p:nvSpPr>
          <p:cNvPr id="6" name="TextBox 5">
            <a:extLst>
              <a:ext uri="{FF2B5EF4-FFF2-40B4-BE49-F238E27FC236}">
                <a16:creationId xmlns:a16="http://schemas.microsoft.com/office/drawing/2014/main" id="{66B03662-8CC9-1B45-9477-ECB9F6AB6F18}"/>
              </a:ext>
            </a:extLst>
          </p:cNvPr>
          <p:cNvSpPr txBox="1"/>
          <p:nvPr/>
        </p:nvSpPr>
        <p:spPr>
          <a:xfrm>
            <a:off x="1014119" y="570722"/>
            <a:ext cx="5305658" cy="523220"/>
          </a:xfrm>
          <a:prstGeom prst="rect">
            <a:avLst/>
          </a:prstGeom>
          <a:noFill/>
        </p:spPr>
        <p:txBody>
          <a:bodyPr wrap="square" rtlCol="0">
            <a:spAutoFit/>
          </a:bodyPr>
          <a:lstStyle/>
          <a:p>
            <a:r>
              <a:rPr lang="en-US" sz="2800" b="1" dirty="0">
                <a:latin typeface="Avenir Book" panose="02000503020000020003" pitchFamily="2" charset="0"/>
              </a:rPr>
              <a:t>Legal principles </a:t>
            </a:r>
            <a:r>
              <a:rPr lang="en-US" sz="1050" dirty="0">
                <a:latin typeface="Avenir Book" panose="02000503020000020003" pitchFamily="2" charset="0"/>
              </a:rPr>
              <a:t>(Hayes, Corey, &amp; Moulton, 2003)</a:t>
            </a:r>
          </a:p>
        </p:txBody>
      </p:sp>
    </p:spTree>
    <p:extLst>
      <p:ext uri="{BB962C8B-B14F-4D97-AF65-F5344CB8AC3E}">
        <p14:creationId xmlns:p14="http://schemas.microsoft.com/office/powerpoint/2010/main" val="2989497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48ABEA-F52B-A246-A9A1-D83F7197D754}"/>
              </a:ext>
            </a:extLst>
          </p:cNvPr>
          <p:cNvSpPr txBox="1"/>
          <p:nvPr/>
        </p:nvSpPr>
        <p:spPr>
          <a:xfrm>
            <a:off x="1014119" y="1584324"/>
            <a:ext cx="7192034" cy="2862322"/>
          </a:xfrm>
          <a:prstGeom prst="rect">
            <a:avLst/>
          </a:prstGeom>
          <a:noFill/>
        </p:spPr>
        <p:txBody>
          <a:bodyPr wrap="square" numCol="1">
            <a:spAutoFit/>
          </a:bodyPr>
          <a:lstStyle/>
          <a:p>
            <a:pPr marL="285750" indent="-285750">
              <a:buFont typeface="Arial" panose="020B0604020202020204" pitchFamily="34" charset="0"/>
              <a:buChar char="•"/>
            </a:pPr>
            <a:r>
              <a:rPr lang="en-US" sz="2000" dirty="0">
                <a:latin typeface="Avenir Book" panose="02000503020000020003" pitchFamily="2" charset="0"/>
              </a:rPr>
              <a:t>Don’t supervise beyond your competence.</a:t>
            </a:r>
          </a:p>
          <a:p>
            <a:pPr marL="285750" indent="-285750">
              <a:buFont typeface="Arial" panose="020B0604020202020204" pitchFamily="34" charset="0"/>
              <a:buChar char="•"/>
            </a:pPr>
            <a:r>
              <a:rPr lang="en-US" sz="2000" dirty="0">
                <a:latin typeface="Avenir Book" panose="02000503020000020003" pitchFamily="2" charset="0"/>
              </a:rPr>
              <a:t>Evaluate and monitor supervisee’s competence.</a:t>
            </a:r>
          </a:p>
          <a:p>
            <a:pPr marL="285750" indent="-285750">
              <a:buFont typeface="Arial" panose="020B0604020202020204" pitchFamily="34" charset="0"/>
              <a:buChar char="•"/>
            </a:pPr>
            <a:r>
              <a:rPr lang="en-US" sz="2000" dirty="0">
                <a:latin typeface="Avenir Book" panose="02000503020000020003" pitchFamily="2" charset="0"/>
              </a:rPr>
              <a:t>Be available for supervision consistently.</a:t>
            </a:r>
          </a:p>
          <a:p>
            <a:pPr marL="285750" indent="-285750">
              <a:buFont typeface="Arial" panose="020B0604020202020204" pitchFamily="34" charset="0"/>
              <a:buChar char="•"/>
            </a:pPr>
            <a:r>
              <a:rPr lang="en-US" sz="2000" dirty="0">
                <a:latin typeface="Avenir Book" panose="02000503020000020003" pitchFamily="2" charset="0"/>
              </a:rPr>
              <a:t>Formulate a solid supervision contract.</a:t>
            </a:r>
          </a:p>
          <a:p>
            <a:pPr marL="285750" indent="-285750">
              <a:buFont typeface="Arial" panose="020B0604020202020204" pitchFamily="34" charset="0"/>
              <a:buChar char="•"/>
            </a:pPr>
            <a:r>
              <a:rPr lang="en-US" sz="2000" dirty="0">
                <a:latin typeface="Avenir Book" panose="02000503020000020003" pitchFamily="2" charset="0"/>
              </a:rPr>
              <a:t>Maintain written policies.</a:t>
            </a:r>
          </a:p>
          <a:p>
            <a:pPr marL="285750" indent="-285750">
              <a:buFont typeface="Arial" panose="020B0604020202020204" pitchFamily="34" charset="0"/>
              <a:buChar char="•"/>
            </a:pPr>
            <a:r>
              <a:rPr lang="en-US" sz="2000" dirty="0">
                <a:latin typeface="Avenir Book" panose="02000503020000020003" pitchFamily="2" charset="0"/>
              </a:rPr>
              <a:t>Document all supervisory activities.</a:t>
            </a:r>
          </a:p>
          <a:p>
            <a:pPr marL="285750" indent="-285750">
              <a:buFont typeface="Arial" panose="020B0604020202020204" pitchFamily="34" charset="0"/>
              <a:buChar char="•"/>
            </a:pPr>
            <a:r>
              <a:rPr lang="en-US" sz="2000" dirty="0">
                <a:latin typeface="Avenir Book" panose="02000503020000020003" pitchFamily="2" charset="0"/>
              </a:rPr>
              <a:t>Consult with appropriate professionals.</a:t>
            </a:r>
          </a:p>
          <a:p>
            <a:pPr marL="285750" indent="-285750">
              <a:buFont typeface="Arial" panose="020B0604020202020204" pitchFamily="34" charset="0"/>
              <a:buChar char="•"/>
            </a:pPr>
            <a:r>
              <a:rPr lang="en-US" sz="2000" dirty="0">
                <a:latin typeface="Avenir Book" panose="02000503020000020003" pitchFamily="2" charset="0"/>
              </a:rPr>
              <a:t>Maintaining working knowledge of ethics codes, legal statutes, and licensing regulations.</a:t>
            </a:r>
          </a:p>
        </p:txBody>
      </p:sp>
      <p:sp>
        <p:nvSpPr>
          <p:cNvPr id="6" name="TextBox 5">
            <a:extLst>
              <a:ext uri="{FF2B5EF4-FFF2-40B4-BE49-F238E27FC236}">
                <a16:creationId xmlns:a16="http://schemas.microsoft.com/office/drawing/2014/main" id="{CF31B515-5058-D641-89A8-43C9A7231131}"/>
              </a:ext>
            </a:extLst>
          </p:cNvPr>
          <p:cNvSpPr txBox="1"/>
          <p:nvPr/>
        </p:nvSpPr>
        <p:spPr>
          <a:xfrm>
            <a:off x="1014119" y="570722"/>
            <a:ext cx="5305658" cy="523220"/>
          </a:xfrm>
          <a:prstGeom prst="rect">
            <a:avLst/>
          </a:prstGeom>
          <a:noFill/>
        </p:spPr>
        <p:txBody>
          <a:bodyPr wrap="square" rtlCol="0">
            <a:spAutoFit/>
          </a:bodyPr>
          <a:lstStyle/>
          <a:p>
            <a:r>
              <a:rPr lang="en-US" sz="2800" b="1" dirty="0">
                <a:latin typeface="Avenir Book" panose="02000503020000020003" pitchFamily="2" charset="0"/>
              </a:rPr>
              <a:t>Best practices </a:t>
            </a:r>
            <a:r>
              <a:rPr lang="en-US" sz="1050" dirty="0">
                <a:latin typeface="Avenir Book" panose="02000503020000020003" pitchFamily="2" charset="0"/>
              </a:rPr>
              <a:t>(Hayes, Corey, &amp; Moulton, 2003)</a:t>
            </a:r>
          </a:p>
        </p:txBody>
      </p:sp>
      <p:sp>
        <p:nvSpPr>
          <p:cNvPr id="7" name="TextBox 6">
            <a:extLst>
              <a:ext uri="{FF2B5EF4-FFF2-40B4-BE49-F238E27FC236}">
                <a16:creationId xmlns:a16="http://schemas.microsoft.com/office/drawing/2014/main" id="{074DE630-2216-9A49-B9F6-B08D326D309F}"/>
              </a:ext>
            </a:extLst>
          </p:cNvPr>
          <p:cNvSpPr txBox="1"/>
          <p:nvPr/>
        </p:nvSpPr>
        <p:spPr>
          <a:xfrm>
            <a:off x="0" y="6611779"/>
            <a:ext cx="4467827" cy="246221"/>
          </a:xfrm>
          <a:prstGeom prst="rect">
            <a:avLst/>
          </a:prstGeom>
          <a:noFill/>
        </p:spPr>
        <p:txBody>
          <a:bodyPr wrap="square" rtlCol="0">
            <a:spAutoFit/>
          </a:bodyPr>
          <a:lstStyle/>
          <a:p>
            <a:r>
              <a:rPr lang="en-US" sz="1000" dirty="0">
                <a:latin typeface="Avenir Book"/>
              </a:rPr>
              <a:t>Slide courtesy Dr. Susannah </a:t>
            </a:r>
            <a:r>
              <a:rPr lang="en-US" sz="1000" dirty="0" err="1">
                <a:latin typeface="Avenir Book"/>
              </a:rPr>
              <a:t>Coaston</a:t>
            </a:r>
            <a:endParaRPr lang="en-US" sz="1000" dirty="0">
              <a:latin typeface="Avenir Book"/>
            </a:endParaRPr>
          </a:p>
        </p:txBody>
      </p:sp>
    </p:spTree>
    <p:extLst>
      <p:ext uri="{BB962C8B-B14F-4D97-AF65-F5344CB8AC3E}">
        <p14:creationId xmlns:p14="http://schemas.microsoft.com/office/powerpoint/2010/main" val="3804126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48ABEA-F52B-A246-A9A1-D83F7197D754}"/>
              </a:ext>
            </a:extLst>
          </p:cNvPr>
          <p:cNvSpPr txBox="1"/>
          <p:nvPr/>
        </p:nvSpPr>
        <p:spPr>
          <a:xfrm>
            <a:off x="1014118" y="1544536"/>
            <a:ext cx="8129881" cy="2554545"/>
          </a:xfrm>
          <a:prstGeom prst="rect">
            <a:avLst/>
          </a:prstGeom>
          <a:noFill/>
        </p:spPr>
        <p:txBody>
          <a:bodyPr wrap="square" numCol="1">
            <a:spAutoFit/>
          </a:bodyPr>
          <a:lstStyle/>
          <a:p>
            <a:pPr marL="285750" indent="-285750">
              <a:buFont typeface="Arial" panose="020B0604020202020204" pitchFamily="34" charset="0"/>
              <a:buChar char="•"/>
            </a:pPr>
            <a:r>
              <a:rPr lang="en-US" sz="2000" dirty="0">
                <a:latin typeface="Avenir Book" panose="02000503020000020003" pitchFamily="2" charset="0"/>
              </a:rPr>
              <a:t>Use multiple methods of supervision.</a:t>
            </a:r>
          </a:p>
          <a:p>
            <a:pPr marL="285750" indent="-285750">
              <a:buFont typeface="Arial" panose="020B0604020202020204" pitchFamily="34" charset="0"/>
              <a:buChar char="•"/>
            </a:pPr>
            <a:r>
              <a:rPr lang="en-US" sz="2000" dirty="0">
                <a:latin typeface="Avenir Book" panose="02000503020000020003" pitchFamily="2" charset="0"/>
              </a:rPr>
              <a:t>Practice a feedback and evaluation plan.</a:t>
            </a:r>
          </a:p>
          <a:p>
            <a:pPr marL="285750" indent="-285750">
              <a:buFont typeface="Arial" panose="020B0604020202020204" pitchFamily="34" charset="0"/>
              <a:buChar char="•"/>
            </a:pPr>
            <a:r>
              <a:rPr lang="en-US" sz="2000" dirty="0">
                <a:latin typeface="Avenir Book" panose="02000503020000020003" pitchFamily="2" charset="0"/>
              </a:rPr>
              <a:t>Provide complaint procedures.</a:t>
            </a:r>
          </a:p>
          <a:p>
            <a:pPr marL="285750" indent="-285750">
              <a:buFont typeface="Arial" panose="020B0604020202020204" pitchFamily="34" charset="0"/>
              <a:buChar char="•"/>
            </a:pPr>
            <a:r>
              <a:rPr lang="en-US" sz="2000" dirty="0">
                <a:latin typeface="Avenir Book" panose="02000503020000020003" pitchFamily="2" charset="0"/>
              </a:rPr>
              <a:t>Clearly address endorsement process.</a:t>
            </a:r>
          </a:p>
          <a:p>
            <a:pPr marL="285750" indent="-285750">
              <a:buFont typeface="Arial" panose="020B0604020202020204" pitchFamily="34" charset="0"/>
              <a:buChar char="•"/>
            </a:pPr>
            <a:r>
              <a:rPr lang="en-US" sz="2000" dirty="0">
                <a:latin typeface="Avenir Book" panose="02000503020000020003" pitchFamily="2" charset="0"/>
              </a:rPr>
              <a:t>Purchase and verify professional liability coverage.</a:t>
            </a:r>
          </a:p>
          <a:p>
            <a:pPr marL="285750" indent="-285750">
              <a:buFont typeface="Arial" panose="020B0604020202020204" pitchFamily="34" charset="0"/>
              <a:buChar char="•"/>
            </a:pPr>
            <a:r>
              <a:rPr lang="en-US" sz="2000" dirty="0">
                <a:latin typeface="Avenir Book" panose="02000503020000020003" pitchFamily="2" charset="0"/>
              </a:rPr>
              <a:t>Evaluate and screen all clients under supervisees’ care.</a:t>
            </a:r>
          </a:p>
          <a:p>
            <a:pPr marL="285750" indent="-285750">
              <a:buFont typeface="Arial" panose="020B0604020202020204" pitchFamily="34" charset="0"/>
              <a:buChar char="•"/>
            </a:pPr>
            <a:r>
              <a:rPr lang="en-US" sz="2000" dirty="0">
                <a:latin typeface="Avenir Book" panose="02000503020000020003" pitchFamily="2" charset="0"/>
              </a:rPr>
              <a:t>Establish a policy for ensuring confidentiality.</a:t>
            </a:r>
          </a:p>
          <a:p>
            <a:pPr marL="285750" indent="-285750">
              <a:buFont typeface="Arial" panose="020B0604020202020204" pitchFamily="34" charset="0"/>
              <a:buChar char="•"/>
            </a:pPr>
            <a:r>
              <a:rPr lang="en-US" sz="2000" dirty="0">
                <a:latin typeface="Avenir Book" panose="02000503020000020003" pitchFamily="2" charset="0"/>
              </a:rPr>
              <a:t>Incorporate informed consent in practice.</a:t>
            </a:r>
          </a:p>
        </p:txBody>
      </p:sp>
      <p:sp>
        <p:nvSpPr>
          <p:cNvPr id="6" name="TextBox 5">
            <a:extLst>
              <a:ext uri="{FF2B5EF4-FFF2-40B4-BE49-F238E27FC236}">
                <a16:creationId xmlns:a16="http://schemas.microsoft.com/office/drawing/2014/main" id="{2C639448-1E01-D446-9CA1-268F497389D2}"/>
              </a:ext>
            </a:extLst>
          </p:cNvPr>
          <p:cNvSpPr txBox="1"/>
          <p:nvPr/>
        </p:nvSpPr>
        <p:spPr>
          <a:xfrm>
            <a:off x="1014119" y="570722"/>
            <a:ext cx="5305658" cy="523220"/>
          </a:xfrm>
          <a:prstGeom prst="rect">
            <a:avLst/>
          </a:prstGeom>
          <a:noFill/>
        </p:spPr>
        <p:txBody>
          <a:bodyPr wrap="square" rtlCol="0">
            <a:spAutoFit/>
          </a:bodyPr>
          <a:lstStyle/>
          <a:p>
            <a:r>
              <a:rPr lang="en-US" sz="2800" b="1" dirty="0">
                <a:latin typeface="Avenir Book" panose="02000503020000020003" pitchFamily="2" charset="0"/>
              </a:rPr>
              <a:t>Best practices </a:t>
            </a:r>
            <a:r>
              <a:rPr lang="en-US" sz="1050" dirty="0">
                <a:latin typeface="Avenir Book" panose="02000503020000020003" pitchFamily="2" charset="0"/>
              </a:rPr>
              <a:t>(Hayes, Corey, &amp; Moulton, 2003)</a:t>
            </a:r>
          </a:p>
        </p:txBody>
      </p:sp>
      <p:sp>
        <p:nvSpPr>
          <p:cNvPr id="7" name="TextBox 6">
            <a:extLst>
              <a:ext uri="{FF2B5EF4-FFF2-40B4-BE49-F238E27FC236}">
                <a16:creationId xmlns:a16="http://schemas.microsoft.com/office/drawing/2014/main" id="{9B47C2AA-AC26-A64E-85B3-3FE5DED86FB7}"/>
              </a:ext>
            </a:extLst>
          </p:cNvPr>
          <p:cNvSpPr txBox="1"/>
          <p:nvPr/>
        </p:nvSpPr>
        <p:spPr>
          <a:xfrm>
            <a:off x="0" y="6611779"/>
            <a:ext cx="4467827" cy="246221"/>
          </a:xfrm>
          <a:prstGeom prst="rect">
            <a:avLst/>
          </a:prstGeom>
          <a:noFill/>
        </p:spPr>
        <p:txBody>
          <a:bodyPr wrap="square" rtlCol="0">
            <a:spAutoFit/>
          </a:bodyPr>
          <a:lstStyle/>
          <a:p>
            <a:r>
              <a:rPr lang="en-US" sz="1000" dirty="0">
                <a:solidFill>
                  <a:schemeClr val="bg1"/>
                </a:solidFill>
                <a:latin typeface="Avenir Book"/>
              </a:rPr>
              <a:t>Slide courtesy Dr. Susannah </a:t>
            </a:r>
            <a:r>
              <a:rPr lang="en-US" sz="1000" dirty="0" err="1">
                <a:solidFill>
                  <a:schemeClr val="bg1"/>
                </a:solidFill>
                <a:latin typeface="Avenir Book"/>
              </a:rPr>
              <a:t>Coaston</a:t>
            </a:r>
            <a:endParaRPr lang="en-US" sz="1000" dirty="0">
              <a:solidFill>
                <a:schemeClr val="bg1"/>
              </a:solidFill>
              <a:latin typeface="Avenir Book"/>
            </a:endParaRPr>
          </a:p>
        </p:txBody>
      </p:sp>
    </p:spTree>
    <p:extLst>
      <p:ext uri="{BB962C8B-B14F-4D97-AF65-F5344CB8AC3E}">
        <p14:creationId xmlns:p14="http://schemas.microsoft.com/office/powerpoint/2010/main" val="3588692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0DC5FB-4D45-AE44-9A86-037ADAFF6410}"/>
              </a:ext>
            </a:extLst>
          </p:cNvPr>
          <p:cNvSpPr txBox="1"/>
          <p:nvPr/>
        </p:nvSpPr>
        <p:spPr>
          <a:xfrm>
            <a:off x="1418492" y="1711569"/>
            <a:ext cx="6775939" cy="2246769"/>
          </a:xfrm>
          <a:prstGeom prst="rect">
            <a:avLst/>
          </a:prstGeom>
          <a:noFill/>
        </p:spPr>
        <p:txBody>
          <a:bodyPr wrap="square" rtlCol="0">
            <a:spAutoFit/>
          </a:bodyPr>
          <a:lstStyle/>
          <a:p>
            <a:r>
              <a:rPr lang="en-US" sz="2800" b="1" dirty="0">
                <a:latin typeface="Avenir Book" panose="02000503020000020003" pitchFamily="2" charset="0"/>
              </a:rPr>
              <a:t>This presentation will cover: </a:t>
            </a:r>
          </a:p>
          <a:p>
            <a:pPr marL="342900" indent="-342900">
              <a:buFont typeface="+mj-lt"/>
              <a:buAutoNum type="arabicPeriod"/>
            </a:pPr>
            <a:r>
              <a:rPr lang="en-US" sz="2800" dirty="0">
                <a:latin typeface="Avenir Book" panose="02000503020000020003" pitchFamily="2" charset="0"/>
              </a:rPr>
              <a:t>Practicum and Internship Requirements</a:t>
            </a:r>
          </a:p>
          <a:p>
            <a:pPr marL="342900" indent="-342900">
              <a:buFont typeface="+mj-lt"/>
              <a:buAutoNum type="arabicPeriod"/>
            </a:pPr>
            <a:r>
              <a:rPr lang="en-US" sz="2800" dirty="0">
                <a:latin typeface="Avenir Book" panose="02000503020000020003" pitchFamily="2" charset="0"/>
              </a:rPr>
              <a:t>Expectations of Site Supervisors</a:t>
            </a:r>
          </a:p>
          <a:p>
            <a:pPr marL="342900" indent="-342900">
              <a:buFont typeface="+mj-lt"/>
              <a:buAutoNum type="arabicPeriod"/>
            </a:pPr>
            <a:r>
              <a:rPr lang="en-US" sz="2800" dirty="0">
                <a:latin typeface="Avenir Book" panose="02000503020000020003" pitchFamily="2" charset="0"/>
              </a:rPr>
              <a:t>Legal and Ethical Concerns</a:t>
            </a:r>
          </a:p>
          <a:p>
            <a:pPr marL="342900" indent="-342900">
              <a:buFont typeface="+mj-lt"/>
              <a:buAutoNum type="arabicPeriod"/>
            </a:pPr>
            <a:r>
              <a:rPr lang="en-US" sz="2800" dirty="0">
                <a:latin typeface="Avenir Book" panose="02000503020000020003" pitchFamily="2" charset="0"/>
              </a:rPr>
              <a:t>Overview of Counseling Supervision</a:t>
            </a:r>
          </a:p>
        </p:txBody>
      </p:sp>
    </p:spTree>
    <p:extLst>
      <p:ext uri="{BB962C8B-B14F-4D97-AF65-F5344CB8AC3E}">
        <p14:creationId xmlns:p14="http://schemas.microsoft.com/office/powerpoint/2010/main" val="2893799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60A906-1EC1-5049-9EA9-6F3912FAA2AB}"/>
              </a:ext>
            </a:extLst>
          </p:cNvPr>
          <p:cNvSpPr txBox="1"/>
          <p:nvPr/>
        </p:nvSpPr>
        <p:spPr>
          <a:xfrm>
            <a:off x="999131" y="531835"/>
            <a:ext cx="5631735" cy="523220"/>
          </a:xfrm>
          <a:prstGeom prst="rect">
            <a:avLst/>
          </a:prstGeom>
          <a:noFill/>
        </p:spPr>
        <p:txBody>
          <a:bodyPr wrap="square" rtlCol="0">
            <a:spAutoFit/>
          </a:bodyPr>
          <a:lstStyle/>
          <a:p>
            <a:r>
              <a:rPr lang="en-US" sz="2800" b="1" dirty="0">
                <a:latin typeface="Avenir Book" panose="02000503020000020003" pitchFamily="2" charset="0"/>
              </a:rPr>
              <a:t>Due Process and Gatekeeping</a:t>
            </a:r>
          </a:p>
        </p:txBody>
      </p:sp>
      <p:sp>
        <p:nvSpPr>
          <p:cNvPr id="5" name="TextBox 4">
            <a:extLst>
              <a:ext uri="{FF2B5EF4-FFF2-40B4-BE49-F238E27FC236}">
                <a16:creationId xmlns:a16="http://schemas.microsoft.com/office/drawing/2014/main" id="{FF48ABEA-F52B-A246-A9A1-D83F7197D754}"/>
              </a:ext>
            </a:extLst>
          </p:cNvPr>
          <p:cNvSpPr txBox="1"/>
          <p:nvPr/>
        </p:nvSpPr>
        <p:spPr>
          <a:xfrm>
            <a:off x="999131" y="1503301"/>
            <a:ext cx="7566135" cy="4324261"/>
          </a:xfrm>
          <a:prstGeom prst="rect">
            <a:avLst/>
          </a:prstGeom>
          <a:noFill/>
        </p:spPr>
        <p:txBody>
          <a:bodyPr wrap="square" numCol="1">
            <a:spAutoFit/>
          </a:bodyPr>
          <a:lstStyle/>
          <a:p>
            <a:pPr marL="285750" indent="-285750">
              <a:spcAft>
                <a:spcPts val="600"/>
              </a:spcAft>
              <a:buFont typeface="Arial" panose="020B0604020202020204" pitchFamily="34" charset="0"/>
              <a:buChar char="•"/>
            </a:pPr>
            <a:r>
              <a:rPr lang="en-US" sz="2000" dirty="0">
                <a:latin typeface="Avenir Book" panose="02000503020000020003" pitchFamily="2" charset="0"/>
              </a:rPr>
              <a:t>Faculty and Supervisors act as gatekeepers for the counseling profession.</a:t>
            </a:r>
          </a:p>
          <a:p>
            <a:pPr marL="285750" indent="-285750">
              <a:spcAft>
                <a:spcPts val="600"/>
              </a:spcAft>
              <a:buFont typeface="Arial" panose="020B0604020202020204" pitchFamily="34" charset="0"/>
              <a:buChar char="•"/>
            </a:pPr>
            <a:r>
              <a:rPr lang="en-US" sz="2000" dirty="0">
                <a:latin typeface="Avenir Book" panose="02000503020000020003" pitchFamily="2" charset="0"/>
              </a:rPr>
              <a:t>Students engaging in unprofessional, unethical, or otherwise problematic behavior will not earn passing grades.</a:t>
            </a:r>
          </a:p>
          <a:p>
            <a:pPr marL="285750" indent="-285750">
              <a:spcAft>
                <a:spcPts val="600"/>
              </a:spcAft>
              <a:buFont typeface="Arial" panose="020B0604020202020204" pitchFamily="34" charset="0"/>
              <a:buChar char="•"/>
            </a:pPr>
            <a:r>
              <a:rPr lang="en-US" sz="2000" dirty="0">
                <a:latin typeface="Avenir Book" panose="02000503020000020003" pitchFamily="2" charset="0"/>
              </a:rPr>
              <a:t>Faculty are responsible for final grades and consult with site supervisors about student development. </a:t>
            </a:r>
          </a:p>
          <a:p>
            <a:pPr marL="285750" indent="-285750">
              <a:spcAft>
                <a:spcPts val="600"/>
              </a:spcAft>
              <a:buFont typeface="Arial" panose="020B0604020202020204" pitchFamily="34" charset="0"/>
              <a:buChar char="•"/>
            </a:pPr>
            <a:r>
              <a:rPr lang="en-US" sz="2000" dirty="0">
                <a:latin typeface="Avenir Book" panose="02000503020000020003" pitchFamily="2" charset="0"/>
              </a:rPr>
              <a:t>Supervisees must be evaluated regularly and be provided adequate time to improve.</a:t>
            </a:r>
          </a:p>
          <a:p>
            <a:pPr marL="742950" lvl="1" indent="-285750">
              <a:spcAft>
                <a:spcPts val="600"/>
              </a:spcAft>
              <a:buFont typeface="Arial" panose="020B0604020202020204" pitchFamily="34" charset="0"/>
              <a:buChar char="•"/>
            </a:pPr>
            <a:r>
              <a:rPr lang="en-US" dirty="0">
                <a:latin typeface="Avenir Book" panose="02000503020000020003" pitchFamily="2" charset="0"/>
              </a:rPr>
              <a:t>Midterm and final evaluation forms are provided by the university.</a:t>
            </a:r>
          </a:p>
          <a:p>
            <a:pPr marL="285750" indent="-285750">
              <a:buFont typeface="Arial" panose="020B0604020202020204" pitchFamily="34" charset="0"/>
              <a:buChar char="•"/>
            </a:pPr>
            <a:endParaRPr lang="en-US" dirty="0">
              <a:latin typeface="Avenir Book" panose="02000503020000020003" pitchFamily="2" charset="0"/>
            </a:endParaRPr>
          </a:p>
          <a:p>
            <a:pPr marL="285750" indent="-285750">
              <a:buFont typeface="Arial" panose="020B0604020202020204" pitchFamily="34" charset="0"/>
              <a:buChar char="•"/>
            </a:pPr>
            <a:endParaRPr lang="en-US" dirty="0">
              <a:latin typeface="Avenir Book" panose="02000503020000020003" pitchFamily="2" charset="0"/>
            </a:endParaRPr>
          </a:p>
          <a:p>
            <a:pPr marL="285750" indent="-285750">
              <a:buFont typeface="Arial" panose="020B0604020202020204" pitchFamily="34" charset="0"/>
              <a:buChar char="•"/>
            </a:pPr>
            <a:endParaRPr lang="en-US" dirty="0">
              <a:latin typeface="Avenir Book" panose="02000503020000020003" pitchFamily="2" charset="0"/>
            </a:endParaRPr>
          </a:p>
        </p:txBody>
      </p:sp>
    </p:spTree>
    <p:extLst>
      <p:ext uri="{BB962C8B-B14F-4D97-AF65-F5344CB8AC3E}">
        <p14:creationId xmlns:p14="http://schemas.microsoft.com/office/powerpoint/2010/main" val="1965489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48ABEA-F52B-A246-A9A1-D83F7197D754}"/>
              </a:ext>
            </a:extLst>
          </p:cNvPr>
          <p:cNvSpPr txBox="1"/>
          <p:nvPr/>
        </p:nvSpPr>
        <p:spPr>
          <a:xfrm>
            <a:off x="999131" y="1688496"/>
            <a:ext cx="7682200" cy="4601260"/>
          </a:xfrm>
          <a:prstGeom prst="rect">
            <a:avLst/>
          </a:prstGeom>
          <a:noFill/>
        </p:spPr>
        <p:txBody>
          <a:bodyPr wrap="square" numCol="1">
            <a:spAutoFit/>
          </a:bodyPr>
          <a:lstStyle/>
          <a:p>
            <a:pPr marL="285750" indent="-285750">
              <a:spcAft>
                <a:spcPts val="600"/>
              </a:spcAft>
              <a:buFont typeface="Arial" panose="020B0604020202020204" pitchFamily="34" charset="0"/>
              <a:buChar char="•"/>
            </a:pPr>
            <a:r>
              <a:rPr lang="en-US" sz="2000" dirty="0">
                <a:latin typeface="Avenir Book" panose="02000503020000020003" pitchFamily="2" charset="0"/>
              </a:rPr>
              <a:t>If a site requests an intern be removed from that site, the intern will automatically receive a failing grade for that particular semester. </a:t>
            </a:r>
          </a:p>
          <a:p>
            <a:pPr marL="285750" indent="-285750">
              <a:spcAft>
                <a:spcPts val="600"/>
              </a:spcAft>
              <a:buFont typeface="Arial" panose="020B0604020202020204" pitchFamily="34" charset="0"/>
              <a:buChar char="•"/>
            </a:pPr>
            <a:r>
              <a:rPr lang="en-US" sz="2000" dirty="0">
                <a:latin typeface="Avenir Book" panose="02000503020000020003" pitchFamily="2" charset="0"/>
              </a:rPr>
              <a:t>Students who fail practicum or internship will be placed on a Professional Development Plan (PDP) for the following semester.</a:t>
            </a:r>
          </a:p>
          <a:p>
            <a:pPr marL="742950" lvl="1" indent="-285750">
              <a:spcAft>
                <a:spcPts val="600"/>
              </a:spcAft>
              <a:buFont typeface="Arial" panose="020B0604020202020204" pitchFamily="34" charset="0"/>
              <a:buChar char="•"/>
            </a:pPr>
            <a:r>
              <a:rPr lang="en-US" dirty="0">
                <a:latin typeface="Avenir Book" panose="02000503020000020003" pitchFamily="2" charset="0"/>
              </a:rPr>
              <a:t>PDPs outline expectations for student growth.</a:t>
            </a:r>
          </a:p>
          <a:p>
            <a:pPr marL="742950" lvl="1" indent="-285750">
              <a:spcAft>
                <a:spcPts val="600"/>
              </a:spcAft>
              <a:buFont typeface="Arial" panose="020B0604020202020204" pitchFamily="34" charset="0"/>
              <a:buChar char="•"/>
            </a:pPr>
            <a:r>
              <a:rPr lang="en-US" dirty="0">
                <a:latin typeface="Avenir Book" panose="02000503020000020003" pitchFamily="2" charset="0"/>
              </a:rPr>
              <a:t>Faculty may consult with site supervisor about student’s PDP.</a:t>
            </a:r>
          </a:p>
          <a:p>
            <a:pPr marL="285750" indent="-285750">
              <a:spcAft>
                <a:spcPts val="600"/>
              </a:spcAft>
              <a:buFont typeface="Arial" panose="020B0604020202020204" pitchFamily="34" charset="0"/>
              <a:buChar char="•"/>
            </a:pPr>
            <a:r>
              <a:rPr lang="en-US" sz="2000" dirty="0">
                <a:latin typeface="Avenir Book" panose="02000503020000020003" pitchFamily="2" charset="0"/>
              </a:rPr>
              <a:t>Concerns about a student’s development should be communicated with the student and the university supervisor. </a:t>
            </a:r>
          </a:p>
          <a:p>
            <a:pPr marL="285750" indent="-285750">
              <a:buFont typeface="Arial" panose="020B0604020202020204" pitchFamily="34" charset="0"/>
              <a:buChar char="•"/>
            </a:pPr>
            <a:endParaRPr lang="en-US" dirty="0">
              <a:latin typeface="Avenir Book" panose="02000503020000020003" pitchFamily="2" charset="0"/>
            </a:endParaRPr>
          </a:p>
          <a:p>
            <a:pPr marL="285750" indent="-285750">
              <a:buFont typeface="Arial" panose="020B0604020202020204" pitchFamily="34" charset="0"/>
              <a:buChar char="•"/>
            </a:pPr>
            <a:endParaRPr lang="en-US" dirty="0">
              <a:latin typeface="Avenir Book" panose="02000503020000020003" pitchFamily="2" charset="0"/>
            </a:endParaRPr>
          </a:p>
          <a:p>
            <a:pPr marL="285750" indent="-285750">
              <a:buFont typeface="Arial" panose="020B0604020202020204" pitchFamily="34" charset="0"/>
              <a:buChar char="•"/>
            </a:pPr>
            <a:endParaRPr lang="en-US" dirty="0">
              <a:latin typeface="Avenir Book" panose="02000503020000020003" pitchFamily="2" charset="0"/>
            </a:endParaRPr>
          </a:p>
          <a:p>
            <a:pPr marL="285750" indent="-285750">
              <a:buFont typeface="Arial" panose="020B0604020202020204" pitchFamily="34" charset="0"/>
              <a:buChar char="•"/>
            </a:pPr>
            <a:endParaRPr lang="en-US" dirty="0">
              <a:latin typeface="Avenir Book" panose="02000503020000020003" pitchFamily="2" charset="0"/>
            </a:endParaRPr>
          </a:p>
        </p:txBody>
      </p:sp>
      <p:sp>
        <p:nvSpPr>
          <p:cNvPr id="4" name="TextBox 3">
            <a:extLst>
              <a:ext uri="{FF2B5EF4-FFF2-40B4-BE49-F238E27FC236}">
                <a16:creationId xmlns:a16="http://schemas.microsoft.com/office/drawing/2014/main" id="{A131143C-D35B-FE4F-BCB3-545FF6D8FDE0}"/>
              </a:ext>
            </a:extLst>
          </p:cNvPr>
          <p:cNvSpPr txBox="1"/>
          <p:nvPr/>
        </p:nvSpPr>
        <p:spPr>
          <a:xfrm>
            <a:off x="999131" y="531835"/>
            <a:ext cx="5631735" cy="523220"/>
          </a:xfrm>
          <a:prstGeom prst="rect">
            <a:avLst/>
          </a:prstGeom>
          <a:noFill/>
        </p:spPr>
        <p:txBody>
          <a:bodyPr wrap="square" rtlCol="0">
            <a:spAutoFit/>
          </a:bodyPr>
          <a:lstStyle/>
          <a:p>
            <a:r>
              <a:rPr lang="en-US" sz="2800" b="1" dirty="0">
                <a:latin typeface="Avenir Book" panose="02000503020000020003" pitchFamily="2" charset="0"/>
              </a:rPr>
              <a:t>Due Process and Gatekeeping</a:t>
            </a:r>
          </a:p>
        </p:txBody>
      </p:sp>
    </p:spTree>
    <p:extLst>
      <p:ext uri="{BB962C8B-B14F-4D97-AF65-F5344CB8AC3E}">
        <p14:creationId xmlns:p14="http://schemas.microsoft.com/office/powerpoint/2010/main" val="1312320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061243-7510-7946-BDB2-AA4372D06CC4}"/>
              </a:ext>
            </a:extLst>
          </p:cNvPr>
          <p:cNvSpPr txBox="1"/>
          <p:nvPr/>
        </p:nvSpPr>
        <p:spPr>
          <a:xfrm>
            <a:off x="1024780" y="2827849"/>
            <a:ext cx="7854461" cy="923330"/>
          </a:xfrm>
          <a:prstGeom prst="rect">
            <a:avLst/>
          </a:prstGeom>
          <a:noFill/>
        </p:spPr>
        <p:txBody>
          <a:bodyPr wrap="square" rtlCol="0">
            <a:spAutoFit/>
          </a:bodyPr>
          <a:lstStyle/>
          <a:p>
            <a:r>
              <a:rPr lang="en-US" sz="5400" b="1" dirty="0">
                <a:latin typeface="Avenir Book" panose="02000503020000020003" pitchFamily="2" charset="0"/>
              </a:rPr>
              <a:t>Counseling Supervision</a:t>
            </a:r>
          </a:p>
        </p:txBody>
      </p:sp>
    </p:spTree>
    <p:extLst>
      <p:ext uri="{BB962C8B-B14F-4D97-AF65-F5344CB8AC3E}">
        <p14:creationId xmlns:p14="http://schemas.microsoft.com/office/powerpoint/2010/main" val="943312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B595B3-FAAA-FD41-B873-188F719DAEE5}"/>
              </a:ext>
            </a:extLst>
          </p:cNvPr>
          <p:cNvSpPr txBox="1"/>
          <p:nvPr/>
        </p:nvSpPr>
        <p:spPr>
          <a:xfrm>
            <a:off x="1276543" y="1353762"/>
            <a:ext cx="5205279" cy="424731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latin typeface="Avenir Book" panose="02000503020000020003" pitchFamily="2" charset="0"/>
              </a:rPr>
              <a:t>Psychodynamic</a:t>
            </a:r>
          </a:p>
          <a:p>
            <a:pPr marL="285750" indent="-285750">
              <a:lnSpc>
                <a:spcPct val="150000"/>
              </a:lnSpc>
              <a:buFont typeface="Arial" panose="020B0604020202020204" pitchFamily="34" charset="0"/>
              <a:buChar char="•"/>
            </a:pPr>
            <a:r>
              <a:rPr lang="en-US" sz="2400" dirty="0">
                <a:latin typeface="Avenir Book" panose="02000503020000020003" pitchFamily="2" charset="0"/>
              </a:rPr>
              <a:t>Person-centered</a:t>
            </a:r>
          </a:p>
          <a:p>
            <a:pPr marL="285750" indent="-285750">
              <a:lnSpc>
                <a:spcPct val="150000"/>
              </a:lnSpc>
              <a:buFont typeface="Arial" panose="020B0604020202020204" pitchFamily="34" charset="0"/>
              <a:buChar char="•"/>
            </a:pPr>
            <a:r>
              <a:rPr lang="en-US" sz="2400" dirty="0">
                <a:latin typeface="Avenir Book" panose="02000503020000020003" pitchFamily="2" charset="0"/>
              </a:rPr>
              <a:t>Cognitive-behavioral</a:t>
            </a:r>
          </a:p>
          <a:p>
            <a:pPr marL="285750" indent="-285750">
              <a:lnSpc>
                <a:spcPct val="150000"/>
              </a:lnSpc>
              <a:buFont typeface="Arial" panose="020B0604020202020204" pitchFamily="34" charset="0"/>
              <a:buChar char="•"/>
            </a:pPr>
            <a:r>
              <a:rPr lang="en-US" sz="2400" dirty="0">
                <a:latin typeface="Avenir Book" panose="02000503020000020003" pitchFamily="2" charset="0"/>
              </a:rPr>
              <a:t>Systemic</a:t>
            </a:r>
          </a:p>
          <a:p>
            <a:pPr marL="285750" indent="-285750">
              <a:lnSpc>
                <a:spcPct val="150000"/>
              </a:lnSpc>
              <a:buFont typeface="Arial" panose="020B0604020202020204" pitchFamily="34" charset="0"/>
              <a:buChar char="•"/>
            </a:pPr>
            <a:r>
              <a:rPr lang="en-US" sz="2400" dirty="0">
                <a:latin typeface="Avenir Book" panose="02000503020000020003" pitchFamily="2" charset="0"/>
              </a:rPr>
              <a:t>Constructivist</a:t>
            </a:r>
          </a:p>
          <a:p>
            <a:pPr marL="742950" lvl="1" indent="-285750">
              <a:lnSpc>
                <a:spcPct val="150000"/>
              </a:lnSpc>
              <a:buFont typeface="Arial" panose="020B0604020202020204" pitchFamily="34" charset="0"/>
              <a:buChar char="•"/>
            </a:pPr>
            <a:r>
              <a:rPr lang="en-US" sz="2400" dirty="0">
                <a:latin typeface="Avenir Book" panose="02000503020000020003" pitchFamily="2" charset="0"/>
              </a:rPr>
              <a:t>Narrative</a:t>
            </a:r>
          </a:p>
          <a:p>
            <a:pPr marL="742950" lvl="1" indent="-285750">
              <a:lnSpc>
                <a:spcPct val="150000"/>
              </a:lnSpc>
              <a:buFont typeface="Arial" panose="020B0604020202020204" pitchFamily="34" charset="0"/>
              <a:buChar char="•"/>
            </a:pPr>
            <a:r>
              <a:rPr lang="en-US" sz="2400" dirty="0">
                <a:latin typeface="Avenir Book" panose="02000503020000020003" pitchFamily="2" charset="0"/>
              </a:rPr>
              <a:t>Solution-focused</a:t>
            </a:r>
          </a:p>
          <a:p>
            <a:endParaRPr lang="en-US" dirty="0"/>
          </a:p>
        </p:txBody>
      </p:sp>
      <p:sp>
        <p:nvSpPr>
          <p:cNvPr id="6" name="TextBox 5">
            <a:extLst>
              <a:ext uri="{FF2B5EF4-FFF2-40B4-BE49-F238E27FC236}">
                <a16:creationId xmlns:a16="http://schemas.microsoft.com/office/drawing/2014/main" id="{6D4BE5EB-67D0-6943-80D2-0B27223D6573}"/>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Psychotherapy theories </a:t>
            </a:r>
            <a:r>
              <a:rPr lang="en-US" sz="1050" dirty="0">
                <a:latin typeface="Avenir Book" panose="02000503020000020003" pitchFamily="2" charset="0"/>
              </a:rPr>
              <a:t>(Bernard &amp; Goodyear, 2009)</a:t>
            </a:r>
          </a:p>
        </p:txBody>
      </p:sp>
    </p:spTree>
    <p:extLst>
      <p:ext uri="{BB962C8B-B14F-4D97-AF65-F5344CB8AC3E}">
        <p14:creationId xmlns:p14="http://schemas.microsoft.com/office/powerpoint/2010/main" val="1593792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11BB95-08B9-9347-ACA1-ED9E21B36F2C}"/>
              </a:ext>
            </a:extLst>
          </p:cNvPr>
          <p:cNvSpPr txBox="1"/>
          <p:nvPr/>
        </p:nvSpPr>
        <p:spPr>
          <a:xfrm>
            <a:off x="1014118" y="1365337"/>
            <a:ext cx="6486277" cy="295465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latin typeface="Avenir Book" panose="02000503020000020003" pitchFamily="2" charset="0"/>
              </a:rPr>
              <a:t>Stage Models</a:t>
            </a:r>
          </a:p>
          <a:p>
            <a:pPr marL="742950" lvl="1" indent="-285750">
              <a:lnSpc>
                <a:spcPct val="150000"/>
              </a:lnSpc>
              <a:buFont typeface="Arial" panose="020B0604020202020204" pitchFamily="34" charset="0"/>
              <a:buChar char="•"/>
            </a:pPr>
            <a:r>
              <a:rPr lang="en-US" sz="2000" dirty="0">
                <a:latin typeface="Avenir Book" panose="02000503020000020003" pitchFamily="2" charset="0"/>
              </a:rPr>
              <a:t>Integrative Development Model (IDM)</a:t>
            </a:r>
            <a:endParaRPr lang="en-US" sz="2400" dirty="0">
              <a:latin typeface="Avenir Book" panose="02000503020000020003" pitchFamily="2" charset="0"/>
            </a:endParaRPr>
          </a:p>
          <a:p>
            <a:pPr marL="285750" indent="-285750">
              <a:lnSpc>
                <a:spcPct val="150000"/>
              </a:lnSpc>
              <a:buFont typeface="Arial" panose="020B0604020202020204" pitchFamily="34" charset="0"/>
              <a:buChar char="•"/>
            </a:pPr>
            <a:r>
              <a:rPr lang="en-US" sz="2400" dirty="0">
                <a:latin typeface="Avenir Book" panose="02000503020000020003" pitchFamily="2" charset="0"/>
              </a:rPr>
              <a:t>Process Models</a:t>
            </a:r>
          </a:p>
          <a:p>
            <a:pPr marL="742950" lvl="1" indent="-285750">
              <a:lnSpc>
                <a:spcPct val="150000"/>
              </a:lnSpc>
              <a:buFont typeface="Arial" panose="020B0604020202020204" pitchFamily="34" charset="0"/>
              <a:buChar char="•"/>
            </a:pPr>
            <a:r>
              <a:rPr lang="en-US" sz="2000" dirty="0">
                <a:latin typeface="Avenir Book" panose="02000503020000020003" pitchFamily="2" charset="0"/>
              </a:rPr>
              <a:t>Reflective Practice Models</a:t>
            </a:r>
          </a:p>
          <a:p>
            <a:pPr marL="285750" indent="-285750">
              <a:lnSpc>
                <a:spcPct val="150000"/>
              </a:lnSpc>
              <a:buFont typeface="Arial" panose="020B0604020202020204" pitchFamily="34" charset="0"/>
              <a:buChar char="•"/>
            </a:pPr>
            <a:r>
              <a:rPr lang="en-US" sz="2400" dirty="0">
                <a:latin typeface="Avenir Book" panose="02000503020000020003" pitchFamily="2" charset="0"/>
              </a:rPr>
              <a:t>Life-Span Models</a:t>
            </a:r>
          </a:p>
          <a:p>
            <a:pPr marL="285750" indent="-285750">
              <a:buFont typeface="Arial" panose="020B0604020202020204" pitchFamily="34" charset="0"/>
              <a:buChar char="•"/>
            </a:pPr>
            <a:endParaRPr lang="en-US" dirty="0"/>
          </a:p>
        </p:txBody>
      </p:sp>
      <p:sp>
        <p:nvSpPr>
          <p:cNvPr id="6" name="TextBox 5">
            <a:extLst>
              <a:ext uri="{FF2B5EF4-FFF2-40B4-BE49-F238E27FC236}">
                <a16:creationId xmlns:a16="http://schemas.microsoft.com/office/drawing/2014/main" id="{B0B2E485-2E08-1648-B2C9-EC9A7CF6EC2E}"/>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Developmental Models </a:t>
            </a:r>
            <a:r>
              <a:rPr lang="en-US" sz="1050" dirty="0">
                <a:latin typeface="Avenir Book" panose="02000503020000020003" pitchFamily="2" charset="0"/>
              </a:rPr>
              <a:t>(Bernard &amp; Goodyear, 2009)</a:t>
            </a:r>
          </a:p>
        </p:txBody>
      </p:sp>
    </p:spTree>
    <p:extLst>
      <p:ext uri="{BB962C8B-B14F-4D97-AF65-F5344CB8AC3E}">
        <p14:creationId xmlns:p14="http://schemas.microsoft.com/office/powerpoint/2010/main" val="11789644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3A82C5-FA82-514E-9016-8129501E998F}"/>
              </a:ext>
            </a:extLst>
          </p:cNvPr>
          <p:cNvSpPr txBox="1"/>
          <p:nvPr/>
        </p:nvSpPr>
        <p:spPr>
          <a:xfrm>
            <a:off x="1014118" y="1446360"/>
            <a:ext cx="6489768" cy="97571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latin typeface="Avenir Book" panose="02000503020000020003" pitchFamily="2" charset="0"/>
              </a:rPr>
              <a:t>Discrimination Model</a:t>
            </a:r>
          </a:p>
          <a:p>
            <a:pPr marL="285750" indent="-285750">
              <a:lnSpc>
                <a:spcPct val="150000"/>
              </a:lnSpc>
              <a:buFont typeface="Arial" panose="020B0604020202020204" pitchFamily="34" charset="0"/>
              <a:buChar char="•"/>
            </a:pPr>
            <a:r>
              <a:rPr lang="en-US" sz="2000" dirty="0">
                <a:latin typeface="Avenir Book" panose="02000503020000020003" pitchFamily="2" charset="0"/>
              </a:rPr>
              <a:t>Systems Approach to Supervision (SAS) Model</a:t>
            </a:r>
          </a:p>
        </p:txBody>
      </p:sp>
      <p:sp>
        <p:nvSpPr>
          <p:cNvPr id="6" name="TextBox 5">
            <a:extLst>
              <a:ext uri="{FF2B5EF4-FFF2-40B4-BE49-F238E27FC236}">
                <a16:creationId xmlns:a16="http://schemas.microsoft.com/office/drawing/2014/main" id="{B1AE88C3-96D9-1A45-A59B-95271816DF69}"/>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Social Role Models </a:t>
            </a:r>
            <a:r>
              <a:rPr lang="en-US" sz="1050" dirty="0">
                <a:latin typeface="Avenir Book" panose="02000503020000020003" pitchFamily="2" charset="0"/>
              </a:rPr>
              <a:t>(Bernard &amp; Goodyear, 2009)</a:t>
            </a:r>
          </a:p>
        </p:txBody>
      </p:sp>
    </p:spTree>
    <p:extLst>
      <p:ext uri="{BB962C8B-B14F-4D97-AF65-F5344CB8AC3E}">
        <p14:creationId xmlns:p14="http://schemas.microsoft.com/office/powerpoint/2010/main" val="2198564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1757F6-9752-3847-80D7-15F9ECFC1532}"/>
              </a:ext>
            </a:extLst>
          </p:cNvPr>
          <p:cNvSpPr txBox="1"/>
          <p:nvPr/>
        </p:nvSpPr>
        <p:spPr>
          <a:xfrm>
            <a:off x="1014118" y="1400269"/>
            <a:ext cx="7423826" cy="3970318"/>
          </a:xfrm>
          <a:prstGeom prst="rect">
            <a:avLst/>
          </a:prstGeom>
          <a:noFill/>
        </p:spPr>
        <p:txBody>
          <a:bodyPr wrap="square" rtlCol="0">
            <a:spAutoFit/>
          </a:bodyPr>
          <a:lstStyle/>
          <a:p>
            <a:r>
              <a:rPr lang="en-US" sz="2400" b="1" dirty="0">
                <a:latin typeface="Avenir Book" panose="02000503020000020003" pitchFamily="2" charset="0"/>
              </a:rPr>
              <a:t>Focus: </a:t>
            </a:r>
          </a:p>
          <a:p>
            <a:pPr marL="285750" indent="-285750">
              <a:buFont typeface="Arial" panose="020B0604020202020204" pitchFamily="34" charset="0"/>
              <a:buChar char="•"/>
            </a:pPr>
            <a:r>
              <a:rPr lang="en-US" sz="2000" b="1" dirty="0">
                <a:latin typeface="Avenir Book" panose="02000503020000020003" pitchFamily="2" charset="0"/>
              </a:rPr>
              <a:t>Intervention Skills</a:t>
            </a:r>
          </a:p>
          <a:p>
            <a:pPr marL="742950" lvl="1" indent="-285750">
              <a:buFont typeface="Arial" panose="020B0604020202020204" pitchFamily="34" charset="0"/>
              <a:buChar char="•"/>
            </a:pPr>
            <a:r>
              <a:rPr lang="en-US" sz="2000" dirty="0">
                <a:latin typeface="Avenir Book" panose="02000503020000020003" pitchFamily="2" charset="0"/>
              </a:rPr>
              <a:t>observation/guidance of clinical practice</a:t>
            </a:r>
          </a:p>
          <a:p>
            <a:pPr marL="285750" indent="-285750">
              <a:buFont typeface="Arial" panose="020B0604020202020204" pitchFamily="34" charset="0"/>
              <a:buChar char="•"/>
            </a:pPr>
            <a:r>
              <a:rPr lang="en-US" sz="2000" b="1" dirty="0">
                <a:latin typeface="Avenir Book" panose="02000503020000020003" pitchFamily="2" charset="0"/>
              </a:rPr>
              <a:t>Case Conceptualization </a:t>
            </a:r>
            <a:endParaRPr lang="en-US" sz="2000" dirty="0">
              <a:latin typeface="Avenir Book" panose="02000503020000020003" pitchFamily="2" charset="0"/>
            </a:endParaRPr>
          </a:p>
          <a:p>
            <a:pPr marL="742950" lvl="1" indent="-285750">
              <a:buFont typeface="Arial" panose="020B0604020202020204" pitchFamily="34" charset="0"/>
              <a:buChar char="•"/>
            </a:pPr>
            <a:r>
              <a:rPr lang="en-US" sz="2000" dirty="0">
                <a:latin typeface="Avenir Book" panose="02000503020000020003" pitchFamily="2" charset="0"/>
              </a:rPr>
              <a:t>framing and understanding of clients and issues</a:t>
            </a:r>
          </a:p>
          <a:p>
            <a:pPr marL="285750" indent="-285750">
              <a:buFont typeface="Arial" panose="020B0604020202020204" pitchFamily="34" charset="0"/>
              <a:buChar char="•"/>
            </a:pPr>
            <a:r>
              <a:rPr lang="en-US" sz="2000" b="1" dirty="0">
                <a:latin typeface="Avenir Book" panose="02000503020000020003" pitchFamily="2" charset="0"/>
              </a:rPr>
              <a:t>Personalization</a:t>
            </a:r>
            <a:r>
              <a:rPr lang="en-US" sz="2000" dirty="0">
                <a:latin typeface="Avenir Book" panose="02000503020000020003" pitchFamily="2" charset="0"/>
              </a:rPr>
              <a:t> </a:t>
            </a:r>
          </a:p>
          <a:p>
            <a:pPr marL="742950" lvl="1" indent="-285750">
              <a:buFont typeface="Arial" panose="020B0604020202020204" pitchFamily="34" charset="0"/>
              <a:buChar char="•"/>
            </a:pPr>
            <a:r>
              <a:rPr lang="en-US" sz="2000" dirty="0">
                <a:latin typeface="Avenir Book" panose="02000503020000020003" pitchFamily="2" charset="0"/>
              </a:rPr>
              <a:t>self of therapist, personal style, counter-transference</a:t>
            </a:r>
          </a:p>
          <a:p>
            <a:pPr marL="285750" indent="-285750">
              <a:buFont typeface="Arial" panose="020B0604020202020204" pitchFamily="34" charset="0"/>
              <a:buChar char="•"/>
            </a:pPr>
            <a:endParaRPr lang="en-US" sz="2400" dirty="0">
              <a:latin typeface="Avenir Book" panose="02000503020000020003" pitchFamily="2" charset="0"/>
            </a:endParaRPr>
          </a:p>
          <a:p>
            <a:r>
              <a:rPr lang="en-US" sz="2400" b="1" dirty="0">
                <a:latin typeface="Avenir Book" panose="02000503020000020003" pitchFamily="2" charset="0"/>
              </a:rPr>
              <a:t>Supervisor Roles: </a:t>
            </a:r>
          </a:p>
          <a:p>
            <a:pPr marL="285750" indent="-285750">
              <a:buFont typeface="Arial" panose="020B0604020202020204" pitchFamily="34" charset="0"/>
              <a:buChar char="•"/>
            </a:pPr>
            <a:r>
              <a:rPr lang="en-US" sz="2000" dirty="0">
                <a:latin typeface="Avenir Book" panose="02000503020000020003" pitchFamily="2" charset="0"/>
              </a:rPr>
              <a:t>Teacher</a:t>
            </a:r>
          </a:p>
          <a:p>
            <a:pPr marL="285750" indent="-285750">
              <a:buFont typeface="Arial" panose="020B0604020202020204" pitchFamily="34" charset="0"/>
              <a:buChar char="•"/>
            </a:pPr>
            <a:r>
              <a:rPr lang="en-US" sz="2000" dirty="0">
                <a:latin typeface="Avenir Book" panose="02000503020000020003" pitchFamily="2" charset="0"/>
              </a:rPr>
              <a:t>Counselor</a:t>
            </a:r>
          </a:p>
          <a:p>
            <a:pPr marL="285750" indent="-285750">
              <a:buFont typeface="Arial" panose="020B0604020202020204" pitchFamily="34" charset="0"/>
              <a:buChar char="•"/>
            </a:pPr>
            <a:r>
              <a:rPr lang="en-US" sz="2000" dirty="0">
                <a:latin typeface="Avenir Book" panose="02000503020000020003" pitchFamily="2" charset="0"/>
              </a:rPr>
              <a:t>Consultant</a:t>
            </a:r>
            <a:endParaRPr lang="en-US" sz="2400" dirty="0">
              <a:latin typeface="Avenir Book" panose="02000503020000020003" pitchFamily="2" charset="0"/>
            </a:endParaRPr>
          </a:p>
        </p:txBody>
      </p:sp>
      <p:sp>
        <p:nvSpPr>
          <p:cNvPr id="7" name="TextBox 6">
            <a:extLst>
              <a:ext uri="{FF2B5EF4-FFF2-40B4-BE49-F238E27FC236}">
                <a16:creationId xmlns:a16="http://schemas.microsoft.com/office/drawing/2014/main" id="{F2113629-02D0-844D-8949-9E07B2AA4BBC}"/>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Discrimination Model </a:t>
            </a:r>
            <a:r>
              <a:rPr lang="en-US" sz="1050" dirty="0">
                <a:latin typeface="Avenir Book" panose="02000503020000020003" pitchFamily="2" charset="0"/>
              </a:rPr>
              <a:t>(Bernard &amp; Goodyear, 2009)</a:t>
            </a:r>
          </a:p>
        </p:txBody>
      </p:sp>
    </p:spTree>
    <p:extLst>
      <p:ext uri="{BB962C8B-B14F-4D97-AF65-F5344CB8AC3E}">
        <p14:creationId xmlns:p14="http://schemas.microsoft.com/office/powerpoint/2010/main" val="2849086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1757F6-9752-3847-80D7-15F9ECFC1532}"/>
              </a:ext>
            </a:extLst>
          </p:cNvPr>
          <p:cNvSpPr txBox="1"/>
          <p:nvPr/>
        </p:nvSpPr>
        <p:spPr>
          <a:xfrm>
            <a:off x="1014118" y="1400269"/>
            <a:ext cx="7328216" cy="4339650"/>
          </a:xfrm>
          <a:prstGeom prst="rect">
            <a:avLst/>
          </a:prstGeom>
          <a:noFill/>
        </p:spPr>
        <p:txBody>
          <a:bodyPr wrap="square" rtlCol="0">
            <a:spAutoFit/>
          </a:bodyPr>
          <a:lstStyle/>
          <a:p>
            <a:pPr marL="342900" indent="-342900">
              <a:buFont typeface="Arial" panose="020B0604020202020204" pitchFamily="34" charset="0"/>
              <a:buChar char="•"/>
            </a:pPr>
            <a:r>
              <a:rPr lang="en-US" sz="2400" b="1" dirty="0">
                <a:latin typeface="Avenir Book" panose="02000503020000020003" pitchFamily="2" charset="0"/>
              </a:rPr>
              <a:t>Check-in </a:t>
            </a:r>
            <a:r>
              <a:rPr lang="en-US" sz="2000" b="1" dirty="0">
                <a:latin typeface="Avenir Book" panose="02000503020000020003" pitchFamily="2" charset="0"/>
              </a:rPr>
              <a:t>(15 mins)</a:t>
            </a:r>
          </a:p>
          <a:p>
            <a:pPr marL="800100" lvl="1" indent="-342900">
              <a:buFont typeface="Arial" panose="020B0604020202020204" pitchFamily="34" charset="0"/>
              <a:buChar char="•"/>
            </a:pPr>
            <a:r>
              <a:rPr lang="en-US" sz="2000" dirty="0">
                <a:latin typeface="Avenir Book" panose="02000503020000020003" pitchFamily="2" charset="0"/>
              </a:rPr>
              <a:t>General updates, administrative questions, supervisee well-being </a:t>
            </a:r>
          </a:p>
          <a:p>
            <a:pPr marL="342900" indent="-342900">
              <a:buFont typeface="Arial" panose="020B0604020202020204" pitchFamily="34" charset="0"/>
              <a:buChar char="•"/>
            </a:pPr>
            <a:r>
              <a:rPr lang="en-US" sz="2400" b="1" dirty="0">
                <a:latin typeface="Avenir Book" panose="02000503020000020003" pitchFamily="2" charset="0"/>
              </a:rPr>
              <a:t>Case Review </a:t>
            </a:r>
            <a:r>
              <a:rPr lang="en-US" sz="2000" b="1" dirty="0">
                <a:latin typeface="Avenir Book" panose="02000503020000020003" pitchFamily="2" charset="0"/>
              </a:rPr>
              <a:t>(10 mins)</a:t>
            </a:r>
          </a:p>
          <a:p>
            <a:pPr marL="800100" lvl="1" indent="-342900">
              <a:buFont typeface="Arial" panose="020B0604020202020204" pitchFamily="34" charset="0"/>
              <a:buChar char="•"/>
            </a:pPr>
            <a:r>
              <a:rPr lang="en-US" sz="2000" dirty="0">
                <a:latin typeface="Avenir Book" panose="02000503020000020003" pitchFamily="2" charset="0"/>
              </a:rPr>
              <a:t>Supervisee introduces case and provides relevant client background information, goals, interventions, requests for feedback</a:t>
            </a:r>
          </a:p>
          <a:p>
            <a:pPr marL="342900" indent="-342900">
              <a:buFont typeface="Arial" panose="020B0604020202020204" pitchFamily="34" charset="0"/>
              <a:buChar char="•"/>
            </a:pPr>
            <a:r>
              <a:rPr lang="en-US" sz="2400" b="1" dirty="0">
                <a:latin typeface="Avenir Book" panose="02000503020000020003" pitchFamily="2" charset="0"/>
              </a:rPr>
              <a:t>Tape Review </a:t>
            </a:r>
            <a:r>
              <a:rPr lang="en-US" sz="2000" b="1" dirty="0">
                <a:latin typeface="Avenir Book" panose="02000503020000020003" pitchFamily="2" charset="0"/>
              </a:rPr>
              <a:t>(10-15 mins)</a:t>
            </a:r>
          </a:p>
          <a:p>
            <a:pPr marL="800100" lvl="1" indent="-342900">
              <a:buFont typeface="Arial" panose="020B0604020202020204" pitchFamily="34" charset="0"/>
              <a:buChar char="•"/>
            </a:pPr>
            <a:r>
              <a:rPr lang="en-US" sz="2000" dirty="0">
                <a:latin typeface="Avenir Book" panose="02000503020000020003" pitchFamily="2" charset="0"/>
              </a:rPr>
              <a:t>Watch 10-15 minute clip of counseling session</a:t>
            </a:r>
          </a:p>
          <a:p>
            <a:pPr marL="342900" indent="-342900">
              <a:buFont typeface="Arial" panose="020B0604020202020204" pitchFamily="34" charset="0"/>
              <a:buChar char="•"/>
            </a:pPr>
            <a:r>
              <a:rPr lang="en-US" sz="2400" b="1" dirty="0">
                <a:latin typeface="Avenir Book" panose="02000503020000020003" pitchFamily="2" charset="0"/>
              </a:rPr>
              <a:t>Feedback </a:t>
            </a:r>
            <a:r>
              <a:rPr lang="en-US" sz="2000" b="1" dirty="0">
                <a:latin typeface="Avenir Book" panose="02000503020000020003" pitchFamily="2" charset="0"/>
              </a:rPr>
              <a:t>(20 mins) </a:t>
            </a:r>
            <a:endParaRPr lang="en-US" sz="2400" b="1" dirty="0">
              <a:latin typeface="Avenir Book" panose="02000503020000020003" pitchFamily="2" charset="0"/>
            </a:endParaRPr>
          </a:p>
          <a:p>
            <a:pPr marL="800100" lvl="1" indent="-342900">
              <a:buFont typeface="Arial" panose="020B0604020202020204" pitchFamily="34" charset="0"/>
              <a:buChar char="•"/>
            </a:pPr>
            <a:r>
              <a:rPr lang="en-US" sz="2000" dirty="0" err="1">
                <a:latin typeface="Avenir Book" panose="02000503020000020003" pitchFamily="2" charset="0"/>
              </a:rPr>
              <a:t>Glos</a:t>
            </a:r>
            <a:r>
              <a:rPr lang="en-US" sz="2000" dirty="0">
                <a:latin typeface="Avenir Book" panose="02000503020000020003" pitchFamily="2" charset="0"/>
              </a:rPr>
              <a:t> &amp; Grows</a:t>
            </a:r>
          </a:p>
          <a:p>
            <a:pPr marL="1257300" lvl="2" indent="-342900">
              <a:buFont typeface="Arial" panose="020B0604020202020204" pitchFamily="34" charset="0"/>
              <a:buChar char="•"/>
            </a:pPr>
            <a:r>
              <a:rPr lang="en-US" sz="2000" dirty="0">
                <a:latin typeface="Avenir Book" panose="02000503020000020003" pitchFamily="2" charset="0"/>
              </a:rPr>
              <a:t>What did supervisee do well? </a:t>
            </a:r>
          </a:p>
          <a:p>
            <a:pPr marL="1257300" lvl="2" indent="-342900">
              <a:buFont typeface="Arial" panose="020B0604020202020204" pitchFamily="34" charset="0"/>
              <a:buChar char="•"/>
            </a:pPr>
            <a:r>
              <a:rPr lang="en-US" sz="2000" dirty="0">
                <a:latin typeface="Avenir Book" panose="02000503020000020003" pitchFamily="2" charset="0"/>
              </a:rPr>
              <a:t>What are areas for growth?</a:t>
            </a:r>
          </a:p>
        </p:txBody>
      </p:sp>
      <p:sp>
        <p:nvSpPr>
          <p:cNvPr id="4" name="TextBox 3">
            <a:extLst>
              <a:ext uri="{FF2B5EF4-FFF2-40B4-BE49-F238E27FC236}">
                <a16:creationId xmlns:a16="http://schemas.microsoft.com/office/drawing/2014/main" id="{79483543-6484-574E-B85A-5BD8E92C54B8}"/>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Sample supervision session </a:t>
            </a:r>
            <a:r>
              <a:rPr lang="en-US" sz="2000" b="1" dirty="0">
                <a:latin typeface="Avenir Book" panose="02000503020000020003" pitchFamily="2" charset="0"/>
              </a:rPr>
              <a:t>(1 hour)</a:t>
            </a:r>
            <a:endParaRPr lang="en-US" sz="1050" dirty="0">
              <a:latin typeface="Avenir Book" panose="02000503020000020003" pitchFamily="2" charset="0"/>
            </a:endParaRPr>
          </a:p>
        </p:txBody>
      </p:sp>
    </p:spTree>
    <p:extLst>
      <p:ext uri="{BB962C8B-B14F-4D97-AF65-F5344CB8AC3E}">
        <p14:creationId xmlns:p14="http://schemas.microsoft.com/office/powerpoint/2010/main" val="1667212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1757F6-9752-3847-80D7-15F9ECFC1532}"/>
              </a:ext>
            </a:extLst>
          </p:cNvPr>
          <p:cNvSpPr txBox="1"/>
          <p:nvPr/>
        </p:nvSpPr>
        <p:spPr>
          <a:xfrm>
            <a:off x="1014118" y="1213780"/>
            <a:ext cx="7653402" cy="4924425"/>
          </a:xfrm>
          <a:prstGeom prst="rect">
            <a:avLst/>
          </a:prstGeom>
          <a:noFill/>
        </p:spPr>
        <p:txBody>
          <a:bodyPr wrap="square" rtlCol="0">
            <a:spAutoFit/>
          </a:bodyPr>
          <a:lstStyle/>
          <a:p>
            <a:pPr marL="342900" indent="-342900" hangingPunct="0">
              <a:buFont typeface="+mj-lt"/>
              <a:buAutoNum type="arabicPeriod"/>
            </a:pPr>
            <a:r>
              <a:rPr lang="en-US" sz="2000" dirty="0">
                <a:latin typeface="Avenir Book" panose="02000503020000020003" pitchFamily="2" charset="0"/>
              </a:rPr>
              <a:t>Information about the counseling case</a:t>
            </a:r>
            <a:br>
              <a:rPr lang="en-US" sz="2000" dirty="0">
                <a:latin typeface="Avenir Book" panose="02000503020000020003" pitchFamily="2" charset="0"/>
              </a:rPr>
            </a:br>
            <a:endParaRPr lang="en-US" sz="2000" dirty="0">
              <a:latin typeface="Avenir Book" panose="02000503020000020003" pitchFamily="2" charset="0"/>
            </a:endParaRPr>
          </a:p>
          <a:p>
            <a:pPr marL="342900" indent="-342900" hangingPunct="0">
              <a:buFont typeface="+mj-lt"/>
              <a:buAutoNum type="arabicPeriod"/>
            </a:pPr>
            <a:r>
              <a:rPr lang="en-US" sz="2000" dirty="0">
                <a:latin typeface="Avenir Book" panose="02000503020000020003" pitchFamily="2" charset="0"/>
              </a:rPr>
              <a:t>Information about how the counselor’s and client’s cultural lenses may influence their perspectives of the presenting issues. How have the effects of racism, discrimination, sexism, power, privilege, and oppression affected your client’s life? Describe how you broached issues of cultural similarities and differences with this client. </a:t>
            </a:r>
          </a:p>
          <a:p>
            <a:pPr marL="342900" indent="-342900" hangingPunct="0">
              <a:buFont typeface="+mj-lt"/>
              <a:buAutoNum type="arabicPeriod"/>
            </a:pPr>
            <a:endParaRPr lang="en-US" sz="2000" dirty="0">
              <a:latin typeface="Avenir Book" panose="02000503020000020003" pitchFamily="2" charset="0"/>
            </a:endParaRPr>
          </a:p>
          <a:p>
            <a:pPr marL="342900" indent="-342900" hangingPunct="0">
              <a:buFont typeface="+mj-lt"/>
              <a:buAutoNum type="arabicPeriod"/>
            </a:pPr>
            <a:r>
              <a:rPr lang="en-US" sz="2000" dirty="0">
                <a:latin typeface="Avenir Book" panose="02000503020000020003" pitchFamily="2" charset="0"/>
              </a:rPr>
              <a:t>Counseling plan: assessment, goals, interventions, desired outcomes. </a:t>
            </a:r>
          </a:p>
          <a:p>
            <a:pPr marL="342900" indent="-342900" hangingPunct="0">
              <a:buFont typeface="+mj-lt"/>
              <a:buAutoNum type="arabicPeriod"/>
            </a:pPr>
            <a:endParaRPr lang="en-US" sz="2000" dirty="0">
              <a:latin typeface="Avenir Book" panose="02000503020000020003" pitchFamily="2" charset="0"/>
            </a:endParaRPr>
          </a:p>
          <a:p>
            <a:pPr marL="342900" indent="-342900" hangingPunct="0">
              <a:buFont typeface="+mj-lt"/>
              <a:buAutoNum type="arabicPeriod"/>
            </a:pPr>
            <a:r>
              <a:rPr lang="en-US" sz="2000" dirty="0">
                <a:latin typeface="Avenir Book" panose="02000503020000020003" pitchFamily="2" charset="0"/>
              </a:rPr>
              <a:t>Counselor's actions: name techniques, skills, strategies, interventions. </a:t>
            </a:r>
          </a:p>
          <a:p>
            <a:pPr marL="342900" indent="-342900" hangingPunct="0">
              <a:buFont typeface="+mj-lt"/>
              <a:buAutoNum type="arabicPeriod"/>
            </a:pPr>
            <a:endParaRPr lang="en-US" sz="1600" dirty="0">
              <a:latin typeface="Avenir Book" panose="02000503020000020003" pitchFamily="2" charset="0"/>
            </a:endParaRPr>
          </a:p>
          <a:p>
            <a:pPr marL="342900" indent="-342900" hangingPunct="0">
              <a:buFont typeface="+mj-lt"/>
              <a:buAutoNum type="arabicPeriod"/>
            </a:pPr>
            <a:endParaRPr lang="en-US" dirty="0"/>
          </a:p>
        </p:txBody>
      </p:sp>
      <p:sp>
        <p:nvSpPr>
          <p:cNvPr id="4" name="TextBox 3">
            <a:extLst>
              <a:ext uri="{FF2B5EF4-FFF2-40B4-BE49-F238E27FC236}">
                <a16:creationId xmlns:a16="http://schemas.microsoft.com/office/drawing/2014/main" id="{2FF6B70A-68AC-5249-90F3-3160D410CE0C}"/>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Sample case presentation form</a:t>
            </a:r>
            <a:endParaRPr lang="en-US" sz="1050" dirty="0">
              <a:latin typeface="Avenir Book" panose="02000503020000020003" pitchFamily="2" charset="0"/>
            </a:endParaRPr>
          </a:p>
        </p:txBody>
      </p:sp>
    </p:spTree>
    <p:extLst>
      <p:ext uri="{BB962C8B-B14F-4D97-AF65-F5344CB8AC3E}">
        <p14:creationId xmlns:p14="http://schemas.microsoft.com/office/powerpoint/2010/main" val="4189106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1757F6-9752-3847-80D7-15F9ECFC1532}"/>
              </a:ext>
            </a:extLst>
          </p:cNvPr>
          <p:cNvSpPr txBox="1"/>
          <p:nvPr/>
        </p:nvSpPr>
        <p:spPr>
          <a:xfrm>
            <a:off x="1014118" y="1213780"/>
            <a:ext cx="7261781" cy="3724096"/>
          </a:xfrm>
          <a:prstGeom prst="rect">
            <a:avLst/>
          </a:prstGeom>
          <a:noFill/>
        </p:spPr>
        <p:txBody>
          <a:bodyPr wrap="square" rtlCol="0">
            <a:spAutoFit/>
          </a:bodyPr>
          <a:lstStyle/>
          <a:p>
            <a:pPr marL="342900" indent="-342900" hangingPunct="0">
              <a:buFont typeface="+mj-lt"/>
              <a:buAutoNum type="arabicPeriod" startAt="5"/>
            </a:pPr>
            <a:r>
              <a:rPr lang="en-US" sz="2000" dirty="0">
                <a:latin typeface="Avenir Book" panose="02000503020000020003" pitchFamily="2" charset="0"/>
              </a:rPr>
              <a:t>Describe any legal or ethical concerns that you have identified with student/client.  Describe any indication of self-injurious behavior, suicidal or homicidal ideation?  </a:t>
            </a:r>
          </a:p>
          <a:p>
            <a:pPr marL="342900" indent="-342900" hangingPunct="0">
              <a:buFont typeface="+mj-lt"/>
              <a:buAutoNum type="arabicPeriod" startAt="5"/>
            </a:pPr>
            <a:endParaRPr lang="en-US" sz="2000" dirty="0">
              <a:latin typeface="Avenir Book" panose="02000503020000020003" pitchFamily="2" charset="0"/>
            </a:endParaRPr>
          </a:p>
          <a:p>
            <a:pPr marL="342900" indent="-342900" hangingPunct="0">
              <a:buFont typeface="+mj-lt"/>
              <a:buAutoNum type="arabicPeriod" startAt="5"/>
            </a:pPr>
            <a:r>
              <a:rPr lang="en-US" sz="2000" dirty="0">
                <a:latin typeface="Avenir Book" panose="02000503020000020003" pitchFamily="2" charset="0"/>
              </a:rPr>
              <a:t>Counselor's self‑awareness: thoughts, feelings about client, about self, about the counseling process. Describe any part of your work that feels as if it is outside of the counselor role.</a:t>
            </a:r>
          </a:p>
          <a:p>
            <a:pPr marL="342900" indent="-342900" hangingPunct="0">
              <a:buFont typeface="+mj-lt"/>
              <a:buAutoNum type="arabicPeriod" startAt="5"/>
            </a:pPr>
            <a:endParaRPr lang="en-US" sz="2000" dirty="0">
              <a:latin typeface="Avenir Book" panose="02000503020000020003" pitchFamily="2" charset="0"/>
            </a:endParaRPr>
          </a:p>
          <a:p>
            <a:pPr marL="342900" indent="-342900" hangingPunct="0">
              <a:buFont typeface="+mj-lt"/>
              <a:buAutoNum type="arabicPeriod" startAt="5"/>
            </a:pPr>
            <a:r>
              <a:rPr lang="en-US" sz="2000" dirty="0">
                <a:latin typeface="Avenir Book" panose="02000503020000020003" pitchFamily="2" charset="0"/>
              </a:rPr>
              <a:t>Counselor request to supervisor: </a:t>
            </a:r>
            <a:r>
              <a:rPr lang="en-US" sz="2000" i="1" dirty="0">
                <a:latin typeface="Avenir Book" panose="02000503020000020003" pitchFamily="2" charset="0"/>
              </a:rPr>
              <a:t>I need help with _____</a:t>
            </a:r>
          </a:p>
          <a:p>
            <a:pPr hangingPunct="0"/>
            <a:r>
              <a:rPr lang="en-US" dirty="0"/>
              <a:t> </a:t>
            </a:r>
          </a:p>
          <a:p>
            <a:pPr hangingPunct="0"/>
            <a:r>
              <a:rPr lang="en-US" dirty="0"/>
              <a:t> </a:t>
            </a:r>
          </a:p>
        </p:txBody>
      </p:sp>
      <p:sp>
        <p:nvSpPr>
          <p:cNvPr id="4" name="TextBox 3">
            <a:extLst>
              <a:ext uri="{FF2B5EF4-FFF2-40B4-BE49-F238E27FC236}">
                <a16:creationId xmlns:a16="http://schemas.microsoft.com/office/drawing/2014/main" id="{2FF6B70A-68AC-5249-90F3-3160D410CE0C}"/>
              </a:ext>
            </a:extLst>
          </p:cNvPr>
          <p:cNvSpPr txBox="1"/>
          <p:nvPr/>
        </p:nvSpPr>
        <p:spPr>
          <a:xfrm>
            <a:off x="1014118" y="570722"/>
            <a:ext cx="6231633" cy="523220"/>
          </a:xfrm>
          <a:prstGeom prst="rect">
            <a:avLst/>
          </a:prstGeom>
          <a:noFill/>
        </p:spPr>
        <p:txBody>
          <a:bodyPr wrap="square" rtlCol="0">
            <a:spAutoFit/>
          </a:bodyPr>
          <a:lstStyle/>
          <a:p>
            <a:r>
              <a:rPr lang="en-US" sz="2800" b="1" dirty="0">
                <a:latin typeface="Avenir Book" panose="02000503020000020003" pitchFamily="2" charset="0"/>
              </a:rPr>
              <a:t>Sample case presentation form </a:t>
            </a:r>
            <a:r>
              <a:rPr lang="en-US" b="1" dirty="0">
                <a:latin typeface="Avenir Book" panose="02000503020000020003" pitchFamily="2" charset="0"/>
              </a:rPr>
              <a:t>(cont’d)</a:t>
            </a:r>
            <a:endParaRPr lang="en-US" sz="1050" dirty="0">
              <a:latin typeface="Avenir Book" panose="02000503020000020003" pitchFamily="2" charset="0"/>
            </a:endParaRPr>
          </a:p>
        </p:txBody>
      </p:sp>
    </p:spTree>
    <p:extLst>
      <p:ext uri="{BB962C8B-B14F-4D97-AF65-F5344CB8AC3E}">
        <p14:creationId xmlns:p14="http://schemas.microsoft.com/office/powerpoint/2010/main" val="1706139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061243-7510-7946-BDB2-AA4372D06CC4}"/>
              </a:ext>
            </a:extLst>
          </p:cNvPr>
          <p:cNvSpPr txBox="1"/>
          <p:nvPr/>
        </p:nvSpPr>
        <p:spPr>
          <a:xfrm>
            <a:off x="1271953" y="2136338"/>
            <a:ext cx="6600093" cy="2585323"/>
          </a:xfrm>
          <a:prstGeom prst="rect">
            <a:avLst/>
          </a:prstGeom>
          <a:noFill/>
        </p:spPr>
        <p:txBody>
          <a:bodyPr wrap="square" rtlCol="0">
            <a:spAutoFit/>
          </a:bodyPr>
          <a:lstStyle/>
          <a:p>
            <a:pPr algn="ctr"/>
            <a:r>
              <a:rPr lang="en-US" sz="5400" b="1" dirty="0">
                <a:latin typeface="Avenir Book" panose="02000503020000020003" pitchFamily="2" charset="0"/>
              </a:rPr>
              <a:t>Practicum and Internship Requirements</a:t>
            </a:r>
          </a:p>
        </p:txBody>
      </p:sp>
    </p:spTree>
    <p:extLst>
      <p:ext uri="{BB962C8B-B14F-4D97-AF65-F5344CB8AC3E}">
        <p14:creationId xmlns:p14="http://schemas.microsoft.com/office/powerpoint/2010/main" val="21422197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709CAD-C710-BB46-A5EA-CAD248B2665F}"/>
              </a:ext>
            </a:extLst>
          </p:cNvPr>
          <p:cNvSpPr txBox="1"/>
          <p:nvPr/>
        </p:nvSpPr>
        <p:spPr>
          <a:xfrm>
            <a:off x="3089189" y="2681417"/>
            <a:ext cx="3632886" cy="769441"/>
          </a:xfrm>
          <a:prstGeom prst="rect">
            <a:avLst/>
          </a:prstGeom>
          <a:noFill/>
        </p:spPr>
        <p:txBody>
          <a:bodyPr wrap="square" rtlCol="0">
            <a:spAutoFit/>
          </a:bodyPr>
          <a:lstStyle/>
          <a:p>
            <a:r>
              <a:rPr lang="en-US" sz="4400" b="1" dirty="0">
                <a:latin typeface="Avenir Book" panose="02000503020000020003" pitchFamily="2" charset="0"/>
              </a:rPr>
              <a:t>Thank You!</a:t>
            </a:r>
          </a:p>
        </p:txBody>
      </p:sp>
    </p:spTree>
    <p:extLst>
      <p:ext uri="{BB962C8B-B14F-4D97-AF65-F5344CB8AC3E}">
        <p14:creationId xmlns:p14="http://schemas.microsoft.com/office/powerpoint/2010/main" val="3616904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FC6B4F-EF3D-594A-B34D-D55BCA08BDC9}"/>
              </a:ext>
            </a:extLst>
          </p:cNvPr>
          <p:cNvSpPr txBox="1"/>
          <p:nvPr/>
        </p:nvSpPr>
        <p:spPr>
          <a:xfrm>
            <a:off x="984445" y="510540"/>
            <a:ext cx="7420707" cy="3600986"/>
          </a:xfrm>
          <a:prstGeom prst="rect">
            <a:avLst/>
          </a:prstGeom>
          <a:noFill/>
        </p:spPr>
        <p:txBody>
          <a:bodyPr wrap="square" rtlCol="0">
            <a:spAutoFit/>
          </a:bodyPr>
          <a:lstStyle/>
          <a:p>
            <a:r>
              <a:rPr lang="en-US" sz="2800" b="1" dirty="0">
                <a:latin typeface="Avenir Book" panose="02000503020000020003" pitchFamily="2" charset="0"/>
              </a:rPr>
              <a:t>Practicum</a:t>
            </a:r>
          </a:p>
          <a:p>
            <a:endParaRPr lang="en-US" sz="2800" dirty="0">
              <a:latin typeface="Avenir Book" panose="02000503020000020003" pitchFamily="2" charset="0"/>
            </a:endParaRPr>
          </a:p>
          <a:p>
            <a:r>
              <a:rPr lang="en-US" sz="2400" dirty="0">
                <a:latin typeface="Avenir Book" panose="02000503020000020003" pitchFamily="2" charset="0"/>
              </a:rPr>
              <a:t>Students enrolled in the practicum course are expected to complete at least </a:t>
            </a:r>
            <a:r>
              <a:rPr lang="en-US" sz="2400" b="1" dirty="0">
                <a:latin typeface="Avenir Book" panose="02000503020000020003" pitchFamily="2" charset="0"/>
              </a:rPr>
              <a:t>100 hours </a:t>
            </a:r>
            <a:r>
              <a:rPr lang="en-US" sz="2400" dirty="0">
                <a:latin typeface="Avenir Book" panose="02000503020000020003" pitchFamily="2" charset="0"/>
              </a:rPr>
              <a:t>of professional counseling experience.</a:t>
            </a:r>
            <a:endParaRPr lang="en-US" sz="2000" dirty="0">
              <a:latin typeface="Avenir Book" panose="02000503020000020003" pitchFamily="2" charset="0"/>
            </a:endParaRPr>
          </a:p>
          <a:p>
            <a:endParaRPr lang="en-US" sz="2000" dirty="0">
              <a:latin typeface="Avenir Book" panose="02000503020000020003" pitchFamily="2" charset="0"/>
            </a:endParaRPr>
          </a:p>
          <a:p>
            <a:pPr marL="285750" lvl="0" indent="-285750">
              <a:spcAft>
                <a:spcPts val="1200"/>
              </a:spcAft>
              <a:buFont typeface="Arial" panose="020B0604020202020204" pitchFamily="34" charset="0"/>
              <a:buChar char="•"/>
            </a:pPr>
            <a:r>
              <a:rPr lang="en-US" sz="2000" dirty="0">
                <a:latin typeface="Avenir Book" panose="02000503020000020003" pitchFamily="2" charset="0"/>
              </a:rPr>
              <a:t>At least </a:t>
            </a:r>
            <a:r>
              <a:rPr lang="en-US" sz="2000" b="1" dirty="0">
                <a:latin typeface="Avenir Book" panose="02000503020000020003" pitchFamily="2" charset="0"/>
              </a:rPr>
              <a:t>40 of the 100 hours must be in direct service </a:t>
            </a:r>
            <a:r>
              <a:rPr lang="en-US" sz="2000" dirty="0">
                <a:latin typeface="Avenir Book" panose="02000503020000020003" pitchFamily="2" charset="0"/>
              </a:rPr>
              <a:t>counseling activities with individuals and/or groups. Of the 40-direct hours, at least </a:t>
            </a:r>
            <a:r>
              <a:rPr lang="en-US" sz="2000" b="1" dirty="0">
                <a:latin typeface="Avenir Book" panose="02000503020000020003" pitchFamily="2" charset="0"/>
              </a:rPr>
              <a:t>20 must be completed in an individual counseling setting. </a:t>
            </a:r>
            <a:endParaRPr lang="en-US" sz="2000" dirty="0">
              <a:latin typeface="Avenir Book" panose="02000503020000020003" pitchFamily="2" charset="0"/>
            </a:endParaRPr>
          </a:p>
        </p:txBody>
      </p:sp>
    </p:spTree>
    <p:extLst>
      <p:ext uri="{BB962C8B-B14F-4D97-AF65-F5344CB8AC3E}">
        <p14:creationId xmlns:p14="http://schemas.microsoft.com/office/powerpoint/2010/main" val="3329291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FC6B4F-EF3D-594A-B34D-D55BCA08BDC9}"/>
              </a:ext>
            </a:extLst>
          </p:cNvPr>
          <p:cNvSpPr txBox="1"/>
          <p:nvPr/>
        </p:nvSpPr>
        <p:spPr>
          <a:xfrm>
            <a:off x="1018735" y="533400"/>
            <a:ext cx="7420707" cy="4124206"/>
          </a:xfrm>
          <a:prstGeom prst="rect">
            <a:avLst/>
          </a:prstGeom>
          <a:noFill/>
        </p:spPr>
        <p:txBody>
          <a:bodyPr wrap="square" rtlCol="0">
            <a:spAutoFit/>
          </a:bodyPr>
          <a:lstStyle/>
          <a:p>
            <a:r>
              <a:rPr lang="en-US" sz="2800" b="1" dirty="0">
                <a:latin typeface="Avenir Book" panose="02000503020000020003" pitchFamily="2" charset="0"/>
              </a:rPr>
              <a:t>Practicum </a:t>
            </a:r>
            <a:r>
              <a:rPr lang="en-US" b="1" dirty="0">
                <a:latin typeface="Avenir Book" panose="02000503020000020003" pitchFamily="2" charset="0"/>
              </a:rPr>
              <a:t>(cont’d)</a:t>
            </a:r>
          </a:p>
          <a:p>
            <a:endParaRPr lang="en-US" sz="2800" b="1" dirty="0">
              <a:latin typeface="Avenir Book" panose="02000503020000020003" pitchFamily="2" charset="0"/>
            </a:endParaRPr>
          </a:p>
          <a:p>
            <a:r>
              <a:rPr lang="en-US" sz="2400" dirty="0">
                <a:latin typeface="Avenir Book" panose="02000503020000020003" pitchFamily="2" charset="0"/>
              </a:rPr>
              <a:t>Students enrolled in the practicum course are expected to:</a:t>
            </a:r>
          </a:p>
          <a:p>
            <a:r>
              <a:rPr lang="en-US" dirty="0">
                <a:latin typeface="Avenir Book" panose="02000503020000020003" pitchFamily="2" charset="0"/>
              </a:rPr>
              <a:t> </a:t>
            </a:r>
          </a:p>
          <a:p>
            <a:pPr marL="285750" lvl="0" indent="-285750">
              <a:spcAft>
                <a:spcPts val="1200"/>
              </a:spcAft>
              <a:buFont typeface="Arial" panose="020B0604020202020204" pitchFamily="34" charset="0"/>
              <a:buChar char="•"/>
            </a:pPr>
            <a:r>
              <a:rPr lang="en-US" sz="2000" dirty="0">
                <a:latin typeface="Avenir Book" panose="02000503020000020003" pitchFamily="2" charset="0"/>
              </a:rPr>
              <a:t>Attend weekly 90-minute group supervision sessions facilitated by a </a:t>
            </a:r>
            <a:r>
              <a:rPr lang="en-US" sz="2000" b="1" dirty="0">
                <a:latin typeface="Avenir Book" panose="02000503020000020003" pitchFamily="2" charset="0"/>
              </a:rPr>
              <a:t>university supervisor</a:t>
            </a:r>
            <a:r>
              <a:rPr lang="en-US" sz="2000" dirty="0">
                <a:latin typeface="Avenir Book" panose="02000503020000020003" pitchFamily="2" charset="0"/>
              </a:rPr>
              <a:t>.</a:t>
            </a:r>
          </a:p>
          <a:p>
            <a:pPr marL="285750" lvl="0" indent="-285750">
              <a:spcAft>
                <a:spcPts val="1200"/>
              </a:spcAft>
              <a:buFont typeface="Arial" panose="020B0604020202020204" pitchFamily="34" charset="0"/>
              <a:buChar char="•"/>
            </a:pPr>
            <a:r>
              <a:rPr lang="en-US" sz="2000" dirty="0">
                <a:latin typeface="Avenir Book" panose="02000503020000020003" pitchFamily="2" charset="0"/>
              </a:rPr>
              <a:t>Attend weekly 60-minute individual or triadic supervision sessions facilitated by a </a:t>
            </a:r>
            <a:r>
              <a:rPr lang="en-US" sz="2000" b="1" dirty="0">
                <a:latin typeface="Avenir Book" panose="02000503020000020003" pitchFamily="2" charset="0"/>
              </a:rPr>
              <a:t>university supervisor</a:t>
            </a:r>
            <a:r>
              <a:rPr lang="en-US" sz="2000" dirty="0">
                <a:latin typeface="Avenir Book" panose="02000503020000020003" pitchFamily="2" charset="0"/>
              </a:rPr>
              <a:t>.</a:t>
            </a:r>
          </a:p>
          <a:p>
            <a:pPr marL="285750" lvl="0" indent="-285750">
              <a:spcAft>
                <a:spcPts val="1200"/>
              </a:spcAft>
              <a:buFont typeface="Arial" panose="020B0604020202020204" pitchFamily="34" charset="0"/>
              <a:buChar char="•"/>
            </a:pPr>
            <a:r>
              <a:rPr lang="en-US" sz="2000" dirty="0">
                <a:latin typeface="Avenir Book" panose="02000503020000020003" pitchFamily="2" charset="0"/>
              </a:rPr>
              <a:t>Meet regularly with </a:t>
            </a:r>
            <a:r>
              <a:rPr lang="en-US" sz="2000" b="1" dirty="0">
                <a:latin typeface="Avenir Book" panose="02000503020000020003" pitchFamily="2" charset="0"/>
              </a:rPr>
              <a:t>site supervisor</a:t>
            </a:r>
            <a:r>
              <a:rPr lang="en-US" sz="2000" dirty="0">
                <a:latin typeface="Avenir Book" panose="02000503020000020003" pitchFamily="2" charset="0"/>
              </a:rPr>
              <a:t>, and immediately seek supervision in unusual, urgent, or emergency situations.</a:t>
            </a:r>
          </a:p>
        </p:txBody>
      </p:sp>
    </p:spTree>
    <p:extLst>
      <p:ext uri="{BB962C8B-B14F-4D97-AF65-F5344CB8AC3E}">
        <p14:creationId xmlns:p14="http://schemas.microsoft.com/office/powerpoint/2010/main" val="209644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FC6B4F-EF3D-594A-B34D-D55BCA08BDC9}"/>
              </a:ext>
            </a:extLst>
          </p:cNvPr>
          <p:cNvSpPr txBox="1"/>
          <p:nvPr/>
        </p:nvSpPr>
        <p:spPr>
          <a:xfrm>
            <a:off x="1043354" y="1244734"/>
            <a:ext cx="7420707" cy="3354765"/>
          </a:xfrm>
          <a:prstGeom prst="rect">
            <a:avLst/>
          </a:prstGeom>
          <a:noFill/>
        </p:spPr>
        <p:txBody>
          <a:bodyPr wrap="square" rtlCol="0">
            <a:spAutoFit/>
          </a:bodyPr>
          <a:lstStyle/>
          <a:p>
            <a:r>
              <a:rPr lang="en-US" sz="2800" b="1" dirty="0">
                <a:latin typeface="Avenir Book" panose="02000503020000020003" pitchFamily="2" charset="0"/>
              </a:rPr>
              <a:t>Practicum. </a:t>
            </a:r>
          </a:p>
          <a:p>
            <a:endParaRPr lang="en-US" sz="2800" b="1" dirty="0">
              <a:latin typeface="Avenir Book" panose="02000503020000020003" pitchFamily="2" charset="0"/>
            </a:endParaRPr>
          </a:p>
          <a:p>
            <a:r>
              <a:rPr lang="en-US" sz="2800" b="1" dirty="0">
                <a:latin typeface="Avenir Book" panose="02000503020000020003" pitchFamily="2" charset="0"/>
              </a:rPr>
              <a:t>Recommendations</a:t>
            </a:r>
            <a:r>
              <a:rPr lang="en-US" sz="2800" dirty="0">
                <a:latin typeface="Avenir Book" panose="02000503020000020003" pitchFamily="2" charset="0"/>
              </a:rPr>
              <a:t>:</a:t>
            </a:r>
          </a:p>
          <a:p>
            <a:r>
              <a:rPr lang="en-US" dirty="0">
                <a:latin typeface="Avenir Book" panose="02000503020000020003" pitchFamily="2" charset="0"/>
              </a:rPr>
              <a:t> </a:t>
            </a:r>
          </a:p>
          <a:p>
            <a:pPr marL="285750" indent="-285750">
              <a:spcAft>
                <a:spcPts val="1200"/>
              </a:spcAft>
              <a:buFont typeface="Arial" panose="020B0604020202020204" pitchFamily="34" charset="0"/>
              <a:buChar char="•"/>
            </a:pPr>
            <a:r>
              <a:rPr lang="en-US" sz="2000" dirty="0">
                <a:latin typeface="Avenir Book" panose="02000503020000020003" pitchFamily="2" charset="0"/>
              </a:rPr>
              <a:t>It is recommended students spend approximately 8-12 hours on-site a week</a:t>
            </a:r>
          </a:p>
          <a:p>
            <a:pPr marL="285750" indent="-285750">
              <a:spcAft>
                <a:spcPts val="1200"/>
              </a:spcAft>
              <a:buFont typeface="Arial" panose="020B0604020202020204" pitchFamily="34" charset="0"/>
              <a:buChar char="•"/>
            </a:pPr>
            <a:r>
              <a:rPr lang="en-US" sz="2000" dirty="0">
                <a:latin typeface="Avenir Book" panose="02000503020000020003" pitchFamily="2" charset="0"/>
              </a:rPr>
              <a:t>To gain individual counseling experience we recommend students have at least 5 consistent individual clients/students to meet with</a:t>
            </a:r>
          </a:p>
        </p:txBody>
      </p:sp>
    </p:spTree>
    <p:extLst>
      <p:ext uri="{BB962C8B-B14F-4D97-AF65-F5344CB8AC3E}">
        <p14:creationId xmlns:p14="http://schemas.microsoft.com/office/powerpoint/2010/main" val="3750908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1FF9AF-B37A-9A47-B955-677F57C5E651}"/>
              </a:ext>
            </a:extLst>
          </p:cNvPr>
          <p:cNvSpPr txBox="1"/>
          <p:nvPr/>
        </p:nvSpPr>
        <p:spPr>
          <a:xfrm>
            <a:off x="926714" y="562730"/>
            <a:ext cx="7678616" cy="5663089"/>
          </a:xfrm>
          <a:prstGeom prst="rect">
            <a:avLst/>
          </a:prstGeom>
          <a:noFill/>
        </p:spPr>
        <p:txBody>
          <a:bodyPr wrap="square">
            <a:spAutoFit/>
          </a:bodyPr>
          <a:lstStyle/>
          <a:p>
            <a:pPr marL="0" marR="0">
              <a:spcBef>
                <a:spcPts val="0"/>
              </a:spcBef>
              <a:spcAft>
                <a:spcPts val="0"/>
              </a:spcAft>
            </a:pPr>
            <a:r>
              <a:rPr lang="en-US" sz="2800" b="1" dirty="0">
                <a:effectLst/>
                <a:latin typeface="Avenir Book" panose="02000503020000020003" pitchFamily="2" charset="0"/>
                <a:ea typeface="SimSun" panose="02010600030101010101" pitchFamily="2" charset="-122"/>
              </a:rPr>
              <a:t>Internship</a:t>
            </a:r>
          </a:p>
          <a:p>
            <a:pPr marL="0" marR="0">
              <a:spcBef>
                <a:spcPts val="0"/>
              </a:spcBef>
              <a:spcAft>
                <a:spcPts val="0"/>
              </a:spcAft>
            </a:pPr>
            <a:endParaRPr lang="en-US" sz="2800" b="1" dirty="0">
              <a:latin typeface="Avenir Book" panose="02000503020000020003" pitchFamily="2" charset="0"/>
              <a:ea typeface="SimSun" panose="02010600030101010101" pitchFamily="2" charset="-122"/>
            </a:endParaRPr>
          </a:p>
          <a:p>
            <a:pPr marL="0" marR="0">
              <a:spcBef>
                <a:spcPts val="0"/>
              </a:spcBef>
              <a:spcAft>
                <a:spcPts val="0"/>
              </a:spcAft>
            </a:pPr>
            <a:r>
              <a:rPr lang="en-US" sz="2400" dirty="0">
                <a:effectLst/>
                <a:latin typeface="Avenir Book" panose="02000503020000020003" pitchFamily="2" charset="0"/>
                <a:ea typeface="SimSun" panose="02010600030101010101" pitchFamily="2" charset="-122"/>
              </a:rPr>
              <a:t>Students enrolled in internship are expected to complete </a:t>
            </a:r>
            <a:r>
              <a:rPr lang="en-US" sz="2400" dirty="0">
                <a:latin typeface="Avenir Book" panose="02000503020000020003" pitchFamily="2" charset="0"/>
                <a:ea typeface="SimSun" panose="02010600030101010101" pitchFamily="2" charset="-122"/>
              </a:rPr>
              <a:t>a</a:t>
            </a:r>
            <a:r>
              <a:rPr lang="en-US" sz="2400" dirty="0">
                <a:effectLst/>
                <a:latin typeface="Avenir Book" panose="02000503020000020003" pitchFamily="2" charset="0"/>
                <a:ea typeface="SimSun" panose="02010600030101010101" pitchFamily="2" charset="-122"/>
              </a:rPr>
              <a:t>t least </a:t>
            </a:r>
            <a:r>
              <a:rPr lang="en-US" sz="2400" b="1" dirty="0">
                <a:effectLst/>
                <a:latin typeface="Avenir Book" panose="02000503020000020003" pitchFamily="2" charset="0"/>
                <a:ea typeface="SimSun" panose="02010600030101010101" pitchFamily="2" charset="-122"/>
              </a:rPr>
              <a:t>600 hours </a:t>
            </a:r>
            <a:r>
              <a:rPr lang="en-US" sz="2400" dirty="0">
                <a:effectLst/>
                <a:latin typeface="Avenir Book" panose="02000503020000020003" pitchFamily="2" charset="0"/>
                <a:ea typeface="SimSun" panose="02010600030101010101" pitchFamily="2" charset="-122"/>
              </a:rPr>
              <a:t>of professional counseling experience (over at least two semesters)</a:t>
            </a:r>
          </a:p>
          <a:p>
            <a:pPr marL="0" marR="0">
              <a:spcBef>
                <a:spcPts val="0"/>
              </a:spcBef>
              <a:spcAft>
                <a:spcPts val="0"/>
              </a:spcAft>
            </a:pPr>
            <a:endParaRPr lang="en-US" sz="2400" dirty="0">
              <a:effectLst/>
              <a:latin typeface="Avenir Book" panose="02000503020000020003" pitchFamily="2" charset="0"/>
              <a:ea typeface="SimSun" panose="02010600030101010101" pitchFamily="2" charset="-122"/>
            </a:endParaRPr>
          </a:p>
          <a:p>
            <a:pPr marL="285750" marR="0" lvl="0" indent="-285750">
              <a:spcBef>
                <a:spcPts val="0"/>
              </a:spcBef>
              <a:spcAft>
                <a:spcPts val="1200"/>
              </a:spcAft>
              <a:buSzPct val="100000"/>
              <a:buFont typeface="Arial" panose="020B0604020202020204" pitchFamily="34" charset="0"/>
              <a:buChar char="•"/>
              <a:tabLst>
                <a:tab pos="457200" algn="l"/>
              </a:tabLst>
            </a:pPr>
            <a:r>
              <a:rPr lang="en-US" sz="2000" dirty="0">
                <a:effectLst/>
                <a:latin typeface="Avenir Book" panose="02000503020000020003" pitchFamily="2" charset="0"/>
                <a:ea typeface="SimSun" panose="02010600030101010101" pitchFamily="2" charset="-122"/>
              </a:rPr>
              <a:t>At least </a:t>
            </a:r>
            <a:r>
              <a:rPr lang="en-US" sz="2000" b="1" dirty="0">
                <a:effectLst/>
                <a:latin typeface="Avenir Book" panose="02000503020000020003" pitchFamily="2" charset="0"/>
                <a:ea typeface="SimSun" panose="02010600030101010101" pitchFamily="2" charset="-122"/>
              </a:rPr>
              <a:t>240 of the 600 hours must be in direct service </a:t>
            </a:r>
            <a:r>
              <a:rPr lang="en-US" sz="2000" dirty="0">
                <a:effectLst/>
                <a:latin typeface="Avenir Book" panose="02000503020000020003" pitchFamily="2" charset="0"/>
                <a:ea typeface="SimSun" panose="02010600030101010101" pitchFamily="2" charset="-122"/>
              </a:rPr>
              <a:t>counseling activities with individuals and/or groups – these requirements apply to both CMHC and SC supervisees.</a:t>
            </a:r>
          </a:p>
          <a:p>
            <a:pPr marL="285750" marR="0" lvl="0" indent="-285750">
              <a:spcBef>
                <a:spcPts val="0"/>
              </a:spcBef>
              <a:spcAft>
                <a:spcPts val="1200"/>
              </a:spcAft>
              <a:buSzPct val="100000"/>
              <a:buFont typeface="Arial" panose="020B0604020202020204" pitchFamily="34" charset="0"/>
              <a:buChar char="•"/>
              <a:tabLst>
                <a:tab pos="457200" algn="l"/>
              </a:tabLst>
            </a:pPr>
            <a:r>
              <a:rPr lang="en-US" sz="2000" dirty="0">
                <a:latin typeface="Avenir Book" panose="02000503020000020003" pitchFamily="2" charset="0"/>
                <a:ea typeface="SimSun" panose="02010600030101010101" pitchFamily="2" charset="-122"/>
              </a:rPr>
              <a:t>For CMHC interns, the majority of accrued direct hours must come from supervised activities associated with the diagnosis and treatment of mental and emotional disorders.</a:t>
            </a:r>
          </a:p>
          <a:p>
            <a:pPr marL="285750" marR="0" lvl="0" indent="-285750">
              <a:spcBef>
                <a:spcPts val="0"/>
              </a:spcBef>
              <a:spcAft>
                <a:spcPts val="1200"/>
              </a:spcAft>
              <a:buSzPct val="100000"/>
              <a:buFont typeface="Arial" panose="020B0604020202020204" pitchFamily="34" charset="0"/>
              <a:buChar char="•"/>
              <a:tabLst>
                <a:tab pos="457200" algn="l"/>
              </a:tabLst>
            </a:pPr>
            <a:r>
              <a:rPr lang="en-US" sz="2000" dirty="0">
                <a:latin typeface="Avenir Book" panose="02000503020000020003" pitchFamily="2" charset="0"/>
                <a:ea typeface="SimSun" panose="02010600030101010101" pitchFamily="2" charset="-122"/>
              </a:rPr>
              <a:t>For SC interns, students must gain experience with individual counseling, group counseling, and classroom guidance.</a:t>
            </a:r>
          </a:p>
          <a:p>
            <a:pPr marL="285750" marR="0" lvl="0" indent="-285750">
              <a:spcBef>
                <a:spcPts val="0"/>
              </a:spcBef>
              <a:spcAft>
                <a:spcPts val="1200"/>
              </a:spcAft>
              <a:buSzPct val="100000"/>
              <a:buFont typeface="Arial" panose="020B0604020202020204" pitchFamily="34" charset="0"/>
              <a:buChar char="•"/>
              <a:tabLst>
                <a:tab pos="457200" algn="l"/>
              </a:tabLst>
            </a:pPr>
            <a:endParaRPr lang="en-US" sz="2000" dirty="0">
              <a:effectLst/>
              <a:latin typeface="Avenir Book" panose="02000503020000020003" pitchFamily="2" charset="0"/>
              <a:ea typeface="SimSun" panose="02010600030101010101" pitchFamily="2" charset="-122"/>
            </a:endParaRPr>
          </a:p>
        </p:txBody>
      </p:sp>
    </p:spTree>
    <p:extLst>
      <p:ext uri="{BB962C8B-B14F-4D97-AF65-F5344CB8AC3E}">
        <p14:creationId xmlns:p14="http://schemas.microsoft.com/office/powerpoint/2010/main" val="3735598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1FF9AF-B37A-9A47-B955-677F57C5E651}"/>
              </a:ext>
            </a:extLst>
          </p:cNvPr>
          <p:cNvSpPr txBox="1"/>
          <p:nvPr/>
        </p:nvSpPr>
        <p:spPr>
          <a:xfrm>
            <a:off x="972724" y="517651"/>
            <a:ext cx="7678616" cy="3508653"/>
          </a:xfrm>
          <a:prstGeom prst="rect">
            <a:avLst/>
          </a:prstGeom>
          <a:noFill/>
        </p:spPr>
        <p:txBody>
          <a:bodyPr wrap="square">
            <a:spAutoFit/>
          </a:bodyPr>
          <a:lstStyle/>
          <a:p>
            <a:r>
              <a:rPr lang="en-US" sz="2800" b="1" dirty="0">
                <a:effectLst/>
                <a:latin typeface="Avenir Book" panose="02000503020000020003" pitchFamily="2" charset="0"/>
                <a:ea typeface="SimSun" panose="02010600030101010101" pitchFamily="2" charset="-122"/>
              </a:rPr>
              <a:t>Internship </a:t>
            </a:r>
            <a:r>
              <a:rPr lang="en-US" b="1" dirty="0">
                <a:latin typeface="Avenir Book" panose="02000503020000020003" pitchFamily="2" charset="0"/>
              </a:rPr>
              <a:t>(cont’d)</a:t>
            </a:r>
          </a:p>
          <a:p>
            <a:pPr marL="0" marR="0">
              <a:spcBef>
                <a:spcPts val="0"/>
              </a:spcBef>
              <a:spcAft>
                <a:spcPts val="0"/>
              </a:spcAft>
            </a:pPr>
            <a:endParaRPr lang="en-US" sz="2800" b="1" dirty="0">
              <a:effectLst/>
              <a:latin typeface="Avenir Book" panose="02000503020000020003" pitchFamily="2" charset="0"/>
              <a:ea typeface="SimSun" panose="02010600030101010101" pitchFamily="2" charset="-122"/>
            </a:endParaRPr>
          </a:p>
          <a:p>
            <a:pPr marL="0" marR="0">
              <a:spcBef>
                <a:spcPts val="0"/>
              </a:spcBef>
              <a:spcAft>
                <a:spcPts val="0"/>
              </a:spcAft>
            </a:pPr>
            <a:endParaRPr lang="en-US" sz="2800" b="1" dirty="0">
              <a:latin typeface="Avenir Book" panose="02000503020000020003" pitchFamily="2" charset="0"/>
              <a:ea typeface="SimSun" panose="02010600030101010101" pitchFamily="2" charset="-122"/>
            </a:endParaRPr>
          </a:p>
          <a:p>
            <a:pPr marL="0" marR="0">
              <a:spcBef>
                <a:spcPts val="0"/>
              </a:spcBef>
              <a:spcAft>
                <a:spcPts val="0"/>
              </a:spcAft>
            </a:pPr>
            <a:r>
              <a:rPr lang="en-US" sz="2400" dirty="0">
                <a:effectLst/>
                <a:latin typeface="Avenir Book" panose="02000503020000020003" pitchFamily="2" charset="0"/>
                <a:ea typeface="SimSun" panose="02010600030101010101" pitchFamily="2" charset="-122"/>
              </a:rPr>
              <a:t>Students enrolled in internship are expected to attend:</a:t>
            </a:r>
          </a:p>
          <a:p>
            <a:pPr marL="0" marR="0">
              <a:spcBef>
                <a:spcPts val="0"/>
              </a:spcBef>
              <a:spcAft>
                <a:spcPts val="0"/>
              </a:spcAft>
            </a:pPr>
            <a:endParaRPr lang="en-US" sz="2400" dirty="0">
              <a:effectLst/>
              <a:latin typeface="Avenir Book" panose="02000503020000020003" pitchFamily="2" charset="0"/>
              <a:ea typeface="SimSun" panose="02010600030101010101" pitchFamily="2" charset="-122"/>
            </a:endParaRPr>
          </a:p>
          <a:p>
            <a:pPr marL="285750" marR="0" lvl="0" indent="-285750">
              <a:spcBef>
                <a:spcPts val="0"/>
              </a:spcBef>
              <a:spcAft>
                <a:spcPts val="1200"/>
              </a:spcAft>
              <a:buSzPct val="100000"/>
              <a:buFont typeface="Arial" panose="020B0604020202020204" pitchFamily="34" charset="0"/>
              <a:buChar char="•"/>
              <a:tabLst>
                <a:tab pos="457200" algn="l"/>
              </a:tabLst>
            </a:pPr>
            <a:r>
              <a:rPr lang="en-US" sz="2000" dirty="0">
                <a:effectLst/>
                <a:latin typeface="Avenir Book" panose="02000503020000020003" pitchFamily="2" charset="0"/>
                <a:ea typeface="SimSun" panose="02010600030101010101" pitchFamily="2" charset="-122"/>
              </a:rPr>
              <a:t>Weekly 90-minute group supervision facilitated by a </a:t>
            </a:r>
            <a:r>
              <a:rPr lang="en-US" sz="2000" b="1" dirty="0">
                <a:effectLst/>
                <a:latin typeface="Avenir Book" panose="02000503020000020003" pitchFamily="2" charset="0"/>
                <a:ea typeface="SimSun" panose="02010600030101010101" pitchFamily="2" charset="-122"/>
              </a:rPr>
              <a:t>university supervisor.</a:t>
            </a:r>
          </a:p>
          <a:p>
            <a:pPr marL="285750" marR="0" lvl="0" indent="-285750">
              <a:spcBef>
                <a:spcPts val="0"/>
              </a:spcBef>
              <a:spcAft>
                <a:spcPts val="1200"/>
              </a:spcAft>
              <a:buSzPct val="100000"/>
              <a:buFont typeface="Arial" panose="020B0604020202020204" pitchFamily="34" charset="0"/>
              <a:buChar char="•"/>
              <a:tabLst>
                <a:tab pos="457200" algn="l"/>
              </a:tabLst>
            </a:pPr>
            <a:r>
              <a:rPr lang="en-US" sz="2000" dirty="0">
                <a:effectLst/>
                <a:latin typeface="Avenir Book" panose="02000503020000020003" pitchFamily="2" charset="0"/>
                <a:ea typeface="SimSun" panose="02010600030101010101" pitchFamily="2" charset="-122"/>
              </a:rPr>
              <a:t>Weekly 60-minute individual or triadic supervision facilitated by a </a:t>
            </a:r>
            <a:r>
              <a:rPr lang="en-US" sz="2000" b="1" dirty="0">
                <a:effectLst/>
                <a:latin typeface="Avenir Book" panose="02000503020000020003" pitchFamily="2" charset="0"/>
                <a:ea typeface="SimSun" panose="02010600030101010101" pitchFamily="2" charset="-122"/>
              </a:rPr>
              <a:t>site supervisor</a:t>
            </a:r>
            <a:r>
              <a:rPr lang="en-US" sz="2000" dirty="0">
                <a:effectLst/>
                <a:latin typeface="Avenir Book" panose="02000503020000020003" pitchFamily="2" charset="0"/>
                <a:ea typeface="SimSun" panose="02010600030101010101" pitchFamily="2" charset="-122"/>
              </a:rPr>
              <a:t>. </a:t>
            </a:r>
          </a:p>
        </p:txBody>
      </p:sp>
    </p:spTree>
    <p:extLst>
      <p:ext uri="{BB962C8B-B14F-4D97-AF65-F5344CB8AC3E}">
        <p14:creationId xmlns:p14="http://schemas.microsoft.com/office/powerpoint/2010/main" val="1127944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061243-7510-7946-BDB2-AA4372D06CC4}"/>
              </a:ext>
            </a:extLst>
          </p:cNvPr>
          <p:cNvSpPr txBox="1"/>
          <p:nvPr/>
        </p:nvSpPr>
        <p:spPr>
          <a:xfrm>
            <a:off x="644769" y="2625969"/>
            <a:ext cx="7854461" cy="1754326"/>
          </a:xfrm>
          <a:prstGeom prst="rect">
            <a:avLst/>
          </a:prstGeom>
          <a:noFill/>
        </p:spPr>
        <p:txBody>
          <a:bodyPr wrap="square" rtlCol="0">
            <a:spAutoFit/>
          </a:bodyPr>
          <a:lstStyle/>
          <a:p>
            <a:pPr algn="ctr"/>
            <a:r>
              <a:rPr lang="en-US" sz="5400" b="1" dirty="0">
                <a:latin typeface="Avenir Book" panose="02000503020000020003" pitchFamily="2" charset="0"/>
              </a:rPr>
              <a:t>Expectations of Site Supervisors</a:t>
            </a:r>
          </a:p>
        </p:txBody>
      </p:sp>
    </p:spTree>
    <p:extLst>
      <p:ext uri="{BB962C8B-B14F-4D97-AF65-F5344CB8AC3E}">
        <p14:creationId xmlns:p14="http://schemas.microsoft.com/office/powerpoint/2010/main" val="48074954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KU_PPT_standard" id="{4F024EA4-2141-0644-9B6B-D8A2A6C10D69}" vid="{3A8890C1-B4D3-CE41-88DD-4A7919E88AEC}"/>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KU_PPT_standard" id="{4F024EA4-2141-0644-9B6B-D8A2A6C10D69}" vid="{EA0FBB0C-5A9A-CB4B-812B-3A9D2E6986CA}"/>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KU_PPT_standard" id="{4F024EA4-2141-0644-9B6B-D8A2A6C10D69}" vid="{7782ECEC-85F2-5743-8B1D-3140AD07D21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1_Office Theme</Template>
  <TotalTime>17693</TotalTime>
  <Words>1670</Words>
  <Application>Microsoft Macintosh PowerPoint</Application>
  <PresentationFormat>On-screen Show (4:3)</PresentationFormat>
  <Paragraphs>202</Paragraphs>
  <Slides>30</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30</vt:i4>
      </vt:variant>
    </vt:vector>
  </HeadingPairs>
  <TitlesOfParts>
    <vt:vector size="38" baseType="lpstr">
      <vt:lpstr>Arial</vt:lpstr>
      <vt:lpstr>Avenir Book</vt:lpstr>
      <vt:lpstr>Avenir Heavy</vt:lpstr>
      <vt:lpstr>Calibri</vt:lpstr>
      <vt:lpstr>Symbol</vt:lpstr>
      <vt:lpstr>1_Office Theme</vt:lpstr>
      <vt:lpstr>2_Office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Dana Ripley</dc:creator>
  <cp:lastModifiedBy>Dana Ripley</cp:lastModifiedBy>
  <cp:revision>17</cp:revision>
  <dcterms:created xsi:type="dcterms:W3CDTF">2021-11-10T16:56:39Z</dcterms:created>
  <dcterms:modified xsi:type="dcterms:W3CDTF">2022-02-16T20:04:03Z</dcterms:modified>
</cp:coreProperties>
</file>